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8"/>
  </p:notesMasterIdLst>
  <p:sldIdLst>
    <p:sldId id="257" r:id="rId2"/>
    <p:sldId id="263" r:id="rId3"/>
    <p:sldId id="258" r:id="rId4"/>
    <p:sldId id="259" r:id="rId5"/>
    <p:sldId id="260" r:id="rId6"/>
    <p:sldId id="261" r:id="rId7"/>
    <p:sldId id="264" r:id="rId8"/>
    <p:sldId id="311"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312" r:id="rId22"/>
    <p:sldId id="277" r:id="rId23"/>
    <p:sldId id="278" r:id="rId24"/>
    <p:sldId id="279" r:id="rId25"/>
    <p:sldId id="280" r:id="rId26"/>
    <p:sldId id="281" r:id="rId27"/>
    <p:sldId id="282" r:id="rId28"/>
    <p:sldId id="283" r:id="rId29"/>
    <p:sldId id="284" r:id="rId30"/>
    <p:sldId id="285" r:id="rId31"/>
    <p:sldId id="286" r:id="rId32"/>
    <p:sldId id="288" r:id="rId33"/>
    <p:sldId id="287"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13" r:id="rId52"/>
    <p:sldId id="306" r:id="rId53"/>
    <p:sldId id="314" r:id="rId54"/>
    <p:sldId id="307" r:id="rId55"/>
    <p:sldId id="308" r:id="rId56"/>
    <p:sldId id="309"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720"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94CB56-DE80-40DC-A132-B1DA2C02A731}" type="doc">
      <dgm:prSet loTypeId="urn:microsoft.com/office/officeart/2005/8/layout/target1" loCatId="relationship" qsTypeId="urn:microsoft.com/office/officeart/2005/8/quickstyle/simple1" qsCatId="simple" csTypeId="urn:microsoft.com/office/officeart/2005/8/colors/accent1_2" csCatId="accent1" phldr="1"/>
      <dgm:spPr/>
      <dgm:t>
        <a:bodyPr/>
        <a:lstStyle/>
        <a:p>
          <a:endParaRPr lang="en-US"/>
        </a:p>
      </dgm:t>
    </dgm:pt>
    <dgm:pt modelId="{79364A71-DDDE-4ED9-88E3-ACC8C28313B9}">
      <dgm:prSet custT="1"/>
      <dgm:spPr/>
      <dgm:t>
        <a:bodyPr/>
        <a:lstStyle/>
        <a:p>
          <a:pPr algn="ctr"/>
          <a:r>
            <a:rPr lang="en-US" sz="3200" dirty="0" err="1" smtClean="0"/>
            <a:t>Nâng</a:t>
          </a:r>
          <a:r>
            <a:rPr lang="en-US" sz="3200" dirty="0" smtClean="0"/>
            <a:t> </a:t>
          </a:r>
          <a:r>
            <a:rPr lang="en-US" sz="3200" dirty="0" err="1" smtClean="0"/>
            <a:t>cao</a:t>
          </a:r>
          <a:r>
            <a:rPr lang="en-US" sz="3200" dirty="0" smtClean="0"/>
            <a:t> </a:t>
          </a:r>
          <a:r>
            <a:rPr lang="en-US" sz="3200" dirty="0" err="1" smtClean="0"/>
            <a:t>chất</a:t>
          </a:r>
          <a:r>
            <a:rPr lang="en-US" sz="3200" dirty="0" smtClean="0"/>
            <a:t> </a:t>
          </a:r>
          <a:r>
            <a:rPr lang="en-US" sz="3200" dirty="0" err="1" smtClean="0"/>
            <a:t>lượng</a:t>
          </a:r>
          <a:r>
            <a:rPr lang="en-US" sz="3200" dirty="0" smtClean="0"/>
            <a:t> </a:t>
          </a:r>
          <a:r>
            <a:rPr lang="en-US" sz="3200" dirty="0" err="1" smtClean="0"/>
            <a:t>phong</a:t>
          </a:r>
          <a:r>
            <a:rPr lang="en-US" sz="3200" dirty="0" smtClean="0"/>
            <a:t> </a:t>
          </a:r>
          <a:r>
            <a:rPr lang="en-US" sz="3200" dirty="0" err="1" smtClean="0"/>
            <a:t>trào</a:t>
          </a:r>
          <a:r>
            <a:rPr lang="en-US" sz="3200" dirty="0" smtClean="0"/>
            <a:t> </a:t>
          </a:r>
          <a:r>
            <a:rPr lang="en-US" sz="3200" i="1" dirty="0" smtClean="0">
              <a:solidFill>
                <a:srgbClr val="FFFF00"/>
              </a:solidFill>
            </a:rPr>
            <a:t>“</a:t>
          </a:r>
          <a:r>
            <a:rPr lang="en-US" sz="3200" i="1" dirty="0" err="1" smtClean="0">
              <a:solidFill>
                <a:srgbClr val="FFFF00"/>
              </a:solidFill>
            </a:rPr>
            <a:t>Toàn</a:t>
          </a:r>
          <a:r>
            <a:rPr lang="en-US" sz="3200" i="1" dirty="0" smtClean="0">
              <a:solidFill>
                <a:srgbClr val="FFFF00"/>
              </a:solidFill>
            </a:rPr>
            <a:t> </a:t>
          </a:r>
          <a:r>
            <a:rPr lang="en-US" sz="3200" i="1" dirty="0" err="1" smtClean="0">
              <a:solidFill>
                <a:srgbClr val="FFFF00"/>
              </a:solidFill>
            </a:rPr>
            <a:t>dân</a:t>
          </a:r>
          <a:r>
            <a:rPr lang="en-US" sz="3200" i="1" dirty="0" smtClean="0">
              <a:solidFill>
                <a:srgbClr val="FFFF00"/>
              </a:solidFill>
            </a:rPr>
            <a:t> </a:t>
          </a:r>
          <a:r>
            <a:rPr lang="en-US" sz="3200" i="1" dirty="0" err="1" smtClean="0">
              <a:solidFill>
                <a:srgbClr val="FFFF00"/>
              </a:solidFill>
            </a:rPr>
            <a:t>đoàn</a:t>
          </a:r>
          <a:r>
            <a:rPr lang="en-US" sz="3200" i="1" dirty="0" smtClean="0">
              <a:solidFill>
                <a:srgbClr val="FFFF00"/>
              </a:solidFill>
            </a:rPr>
            <a:t> </a:t>
          </a:r>
          <a:r>
            <a:rPr lang="en-US" sz="3200" i="1" dirty="0" err="1" smtClean="0">
              <a:solidFill>
                <a:srgbClr val="FFFF00"/>
              </a:solidFill>
            </a:rPr>
            <a:t>kết</a:t>
          </a:r>
          <a:r>
            <a:rPr lang="en-US" sz="3200" i="1" dirty="0" smtClean="0">
              <a:solidFill>
                <a:srgbClr val="FFFF00"/>
              </a:solidFill>
            </a:rPr>
            <a:t> </a:t>
          </a:r>
          <a:r>
            <a:rPr lang="en-US" sz="3200" i="1" dirty="0" err="1" smtClean="0">
              <a:solidFill>
                <a:srgbClr val="FFFF00"/>
              </a:solidFill>
            </a:rPr>
            <a:t>xây</a:t>
          </a:r>
          <a:r>
            <a:rPr lang="en-US" sz="3200" i="1" dirty="0" smtClean="0">
              <a:solidFill>
                <a:srgbClr val="FFFF00"/>
              </a:solidFill>
            </a:rPr>
            <a:t> </a:t>
          </a:r>
          <a:r>
            <a:rPr lang="en-US" sz="3200" i="1" dirty="0" err="1" smtClean="0">
              <a:solidFill>
                <a:srgbClr val="FFFF00"/>
              </a:solidFill>
            </a:rPr>
            <a:t>dựng</a:t>
          </a:r>
          <a:r>
            <a:rPr lang="en-US" sz="3200" i="1" dirty="0" smtClean="0">
              <a:solidFill>
                <a:srgbClr val="FFFF00"/>
              </a:solidFill>
            </a:rPr>
            <a:t> </a:t>
          </a:r>
          <a:r>
            <a:rPr lang="en-US" sz="3200" i="1" dirty="0" err="1" smtClean="0">
              <a:solidFill>
                <a:srgbClr val="FFFF00"/>
              </a:solidFill>
            </a:rPr>
            <a:t>đời</a:t>
          </a:r>
          <a:r>
            <a:rPr lang="en-US" sz="3200" i="1" dirty="0" smtClean="0">
              <a:solidFill>
                <a:srgbClr val="FFFF00"/>
              </a:solidFill>
            </a:rPr>
            <a:t> </a:t>
          </a:r>
          <a:r>
            <a:rPr lang="en-US" sz="3200" i="1" dirty="0" err="1" smtClean="0">
              <a:solidFill>
                <a:srgbClr val="FFFF00"/>
              </a:solidFill>
            </a:rPr>
            <a:t>sống</a:t>
          </a:r>
          <a:r>
            <a:rPr lang="en-US" sz="3200" i="1" dirty="0" smtClean="0">
              <a:solidFill>
                <a:srgbClr val="FFFF00"/>
              </a:solidFill>
            </a:rPr>
            <a:t> v</a:t>
          </a:r>
          <a:r>
            <a:rPr lang="vi-VN" sz="3200" i="1" dirty="0" smtClean="0">
              <a:solidFill>
                <a:srgbClr val="FFFF00"/>
              </a:solidFill>
            </a:rPr>
            <a:t>ăn</a:t>
          </a:r>
          <a:r>
            <a:rPr lang="en-US" sz="3200" i="1" dirty="0" smtClean="0">
              <a:solidFill>
                <a:srgbClr val="FFFF00"/>
              </a:solidFill>
            </a:rPr>
            <a:t> </a:t>
          </a:r>
          <a:r>
            <a:rPr lang="vi-VN" sz="3200" i="1" dirty="0" smtClean="0">
              <a:solidFill>
                <a:srgbClr val="FFFF00"/>
              </a:solidFill>
            </a:rPr>
            <a:t>hóa</a:t>
          </a:r>
          <a:r>
            <a:rPr lang="en-US" sz="3200" i="1" dirty="0" smtClean="0">
              <a:solidFill>
                <a:srgbClr val="FFFF00"/>
              </a:solidFill>
            </a:rPr>
            <a:t>”</a:t>
          </a:r>
          <a:endParaRPr lang="en-US" sz="3200" dirty="0"/>
        </a:p>
      </dgm:t>
    </dgm:pt>
    <dgm:pt modelId="{A15814D8-0C62-431F-B4A9-7521A4185709}" type="parTrans" cxnId="{5E9E830F-3BA5-4CF4-8A67-45F6990FC86A}">
      <dgm:prSet/>
      <dgm:spPr/>
      <dgm:t>
        <a:bodyPr/>
        <a:lstStyle/>
        <a:p>
          <a:endParaRPr lang="en-US"/>
        </a:p>
      </dgm:t>
    </dgm:pt>
    <dgm:pt modelId="{17162CA6-92B9-4A72-94F2-DAC7A80BB550}" type="sibTrans" cxnId="{5E9E830F-3BA5-4CF4-8A67-45F6990FC86A}">
      <dgm:prSet/>
      <dgm:spPr/>
      <dgm:t>
        <a:bodyPr/>
        <a:lstStyle/>
        <a:p>
          <a:endParaRPr lang="en-US"/>
        </a:p>
      </dgm:t>
    </dgm:pt>
    <dgm:pt modelId="{B5FCF1BB-396D-4190-BD9C-5270833CAC2F}" type="pres">
      <dgm:prSet presAssocID="{A394CB56-DE80-40DC-A132-B1DA2C02A731}" presName="composite" presStyleCnt="0">
        <dgm:presLayoutVars>
          <dgm:chMax val="5"/>
          <dgm:dir/>
          <dgm:resizeHandles val="exact"/>
        </dgm:presLayoutVars>
      </dgm:prSet>
      <dgm:spPr/>
      <dgm:t>
        <a:bodyPr/>
        <a:lstStyle/>
        <a:p>
          <a:endParaRPr lang="en-US"/>
        </a:p>
      </dgm:t>
    </dgm:pt>
    <dgm:pt modelId="{8EF8C99F-C033-406D-8A0F-EFC9FAAD09ED}" type="pres">
      <dgm:prSet presAssocID="{79364A71-DDDE-4ED9-88E3-ACC8C28313B9}" presName="circle1" presStyleLbl="lnNode1" presStyleIdx="0" presStyleCnt="1" custLinFactNeighborX="1360" custLinFactNeighborY="-14770"/>
      <dgm:spPr/>
    </dgm:pt>
    <dgm:pt modelId="{07D70A59-3552-44A7-A678-FC2C8487B59E}" type="pres">
      <dgm:prSet presAssocID="{79364A71-DDDE-4ED9-88E3-ACC8C28313B9}" presName="text1" presStyleLbl="revTx" presStyleIdx="0" presStyleCnt="1" custScaleX="114807" custScaleY="203856" custLinFactY="33812" custLinFactNeighborX="-5440" custLinFactNeighborY="100000">
        <dgm:presLayoutVars>
          <dgm:bulletEnabled val="1"/>
        </dgm:presLayoutVars>
      </dgm:prSet>
      <dgm:spPr/>
      <dgm:t>
        <a:bodyPr/>
        <a:lstStyle/>
        <a:p>
          <a:endParaRPr lang="en-US"/>
        </a:p>
      </dgm:t>
    </dgm:pt>
    <dgm:pt modelId="{3EBE9FBE-166A-4228-B499-2D30EE2CDE1A}" type="pres">
      <dgm:prSet presAssocID="{79364A71-DDDE-4ED9-88E3-ACC8C28313B9}" presName="line1" presStyleLbl="callout" presStyleIdx="0" presStyleCnt="2" custFlipVert="0" custSzY="1371596" custScaleX="204185" custLinFactY="4400000" custLinFactNeighborX="31586" custLinFactNeighborY="4423646"/>
      <dgm:spPr>
        <a:blipFill rotWithShape="0">
          <a:blip xmlns:r="http://schemas.openxmlformats.org/officeDocument/2006/relationships" r:embed="rId1"/>
          <a:stretch>
            <a:fillRect/>
          </a:stretch>
        </a:blipFill>
      </dgm:spPr>
      <dgm:t>
        <a:bodyPr/>
        <a:lstStyle/>
        <a:p>
          <a:endParaRPr lang="en-US"/>
        </a:p>
      </dgm:t>
    </dgm:pt>
    <dgm:pt modelId="{31849956-427F-4145-9EBB-1ED832AA2D93}" type="pres">
      <dgm:prSet presAssocID="{79364A71-DDDE-4ED9-88E3-ACC8C28313B9}" presName="d1" presStyleLbl="callout" presStyleIdx="1" presStyleCnt="2" custFlipHor="0" custScaleX="40502" custScaleY="51407" custLinFactNeighborX="65592" custLinFactNeighborY="11927"/>
      <dgm:spPr/>
    </dgm:pt>
  </dgm:ptLst>
  <dgm:cxnLst>
    <dgm:cxn modelId="{335AD694-16D9-4EED-88ED-CA5107B39A5D}" type="presOf" srcId="{79364A71-DDDE-4ED9-88E3-ACC8C28313B9}" destId="{07D70A59-3552-44A7-A678-FC2C8487B59E}" srcOrd="0" destOrd="0" presId="urn:microsoft.com/office/officeart/2005/8/layout/target1"/>
    <dgm:cxn modelId="{5E9E830F-3BA5-4CF4-8A67-45F6990FC86A}" srcId="{A394CB56-DE80-40DC-A132-B1DA2C02A731}" destId="{79364A71-DDDE-4ED9-88E3-ACC8C28313B9}" srcOrd="0" destOrd="0" parTransId="{A15814D8-0C62-431F-B4A9-7521A4185709}" sibTransId="{17162CA6-92B9-4A72-94F2-DAC7A80BB550}"/>
    <dgm:cxn modelId="{65D97454-A555-4B2F-A583-F8B0879650D7}" type="presOf" srcId="{A394CB56-DE80-40DC-A132-B1DA2C02A731}" destId="{B5FCF1BB-396D-4190-BD9C-5270833CAC2F}" srcOrd="0" destOrd="0" presId="urn:microsoft.com/office/officeart/2005/8/layout/target1"/>
    <dgm:cxn modelId="{C7BB38D7-1072-4373-A940-581BF4C71307}" type="presParOf" srcId="{B5FCF1BB-396D-4190-BD9C-5270833CAC2F}" destId="{8EF8C99F-C033-406D-8A0F-EFC9FAAD09ED}" srcOrd="0" destOrd="0" presId="urn:microsoft.com/office/officeart/2005/8/layout/target1"/>
    <dgm:cxn modelId="{98442FE0-97FF-417B-95ED-0C05DC4DF37E}" type="presParOf" srcId="{B5FCF1BB-396D-4190-BD9C-5270833CAC2F}" destId="{07D70A59-3552-44A7-A678-FC2C8487B59E}" srcOrd="1" destOrd="0" presId="urn:microsoft.com/office/officeart/2005/8/layout/target1"/>
    <dgm:cxn modelId="{C0E14E6D-7BF3-4010-B41C-D643E9A03493}" type="presParOf" srcId="{B5FCF1BB-396D-4190-BD9C-5270833CAC2F}" destId="{3EBE9FBE-166A-4228-B499-2D30EE2CDE1A}" srcOrd="2" destOrd="0" presId="urn:microsoft.com/office/officeart/2005/8/layout/target1"/>
    <dgm:cxn modelId="{8C2C948C-02E7-4112-AB8E-327373D76FDB}" type="presParOf" srcId="{B5FCF1BB-396D-4190-BD9C-5270833CAC2F}" destId="{31849956-427F-4145-9EBB-1ED832AA2D93}" srcOrd="3" destOrd="0" presId="urn:microsoft.com/office/officeart/2005/8/layout/targe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EF8C99F-C033-406D-8A0F-EFC9FAAD09ED}">
      <dsp:nvSpPr>
        <dsp:cNvPr id="0" name=""/>
        <dsp:cNvSpPr/>
      </dsp:nvSpPr>
      <dsp:spPr>
        <a:xfrm>
          <a:off x="-12" y="1295403"/>
          <a:ext cx="4408884" cy="440888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D70A59-3552-44A7-A678-FC2C8487B59E}">
      <dsp:nvSpPr>
        <dsp:cNvPr id="0" name=""/>
        <dsp:cNvSpPr/>
      </dsp:nvSpPr>
      <dsp:spPr>
        <a:xfrm>
          <a:off x="4800597" y="1981205"/>
          <a:ext cx="2530854" cy="37449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40640" rIns="40640" bIns="40640" numCol="1" spcCol="1270" anchor="ctr" anchorCtr="0">
          <a:noAutofit/>
        </a:bodyPr>
        <a:lstStyle/>
        <a:p>
          <a:pPr lvl="0" algn="ctr" defTabSz="1422400">
            <a:lnSpc>
              <a:spcPct val="90000"/>
            </a:lnSpc>
            <a:spcBef>
              <a:spcPct val="0"/>
            </a:spcBef>
            <a:spcAft>
              <a:spcPct val="35000"/>
            </a:spcAft>
          </a:pPr>
          <a:r>
            <a:rPr lang="en-US" sz="3200" kern="1200" dirty="0" err="1" smtClean="0"/>
            <a:t>Nâng</a:t>
          </a:r>
          <a:r>
            <a:rPr lang="en-US" sz="3200" kern="1200" dirty="0" smtClean="0"/>
            <a:t> </a:t>
          </a:r>
          <a:r>
            <a:rPr lang="en-US" sz="3200" kern="1200" dirty="0" err="1" smtClean="0"/>
            <a:t>cao</a:t>
          </a:r>
          <a:r>
            <a:rPr lang="en-US" sz="3200" kern="1200" dirty="0" smtClean="0"/>
            <a:t> </a:t>
          </a:r>
          <a:r>
            <a:rPr lang="en-US" sz="3200" kern="1200" dirty="0" err="1" smtClean="0"/>
            <a:t>chất</a:t>
          </a:r>
          <a:r>
            <a:rPr lang="en-US" sz="3200" kern="1200" dirty="0" smtClean="0"/>
            <a:t> </a:t>
          </a:r>
          <a:r>
            <a:rPr lang="en-US" sz="3200" kern="1200" dirty="0" err="1" smtClean="0"/>
            <a:t>lượng</a:t>
          </a:r>
          <a:r>
            <a:rPr lang="en-US" sz="3200" kern="1200" dirty="0" smtClean="0"/>
            <a:t> </a:t>
          </a:r>
          <a:r>
            <a:rPr lang="en-US" sz="3200" kern="1200" dirty="0" err="1" smtClean="0"/>
            <a:t>phong</a:t>
          </a:r>
          <a:r>
            <a:rPr lang="en-US" sz="3200" kern="1200" dirty="0" smtClean="0"/>
            <a:t> </a:t>
          </a:r>
          <a:r>
            <a:rPr lang="en-US" sz="3200" kern="1200" dirty="0" err="1" smtClean="0"/>
            <a:t>trào</a:t>
          </a:r>
          <a:r>
            <a:rPr lang="en-US" sz="3200" kern="1200" dirty="0" smtClean="0"/>
            <a:t> </a:t>
          </a:r>
          <a:r>
            <a:rPr lang="en-US" sz="3200" i="1" kern="1200" dirty="0" smtClean="0">
              <a:solidFill>
                <a:srgbClr val="FFFF00"/>
              </a:solidFill>
            </a:rPr>
            <a:t>“</a:t>
          </a:r>
          <a:r>
            <a:rPr lang="en-US" sz="3200" i="1" kern="1200" dirty="0" err="1" smtClean="0">
              <a:solidFill>
                <a:srgbClr val="FFFF00"/>
              </a:solidFill>
            </a:rPr>
            <a:t>Toàn</a:t>
          </a:r>
          <a:r>
            <a:rPr lang="en-US" sz="3200" i="1" kern="1200" dirty="0" smtClean="0">
              <a:solidFill>
                <a:srgbClr val="FFFF00"/>
              </a:solidFill>
            </a:rPr>
            <a:t> </a:t>
          </a:r>
          <a:r>
            <a:rPr lang="en-US" sz="3200" i="1" kern="1200" dirty="0" err="1" smtClean="0">
              <a:solidFill>
                <a:srgbClr val="FFFF00"/>
              </a:solidFill>
            </a:rPr>
            <a:t>dân</a:t>
          </a:r>
          <a:r>
            <a:rPr lang="en-US" sz="3200" i="1" kern="1200" dirty="0" smtClean="0">
              <a:solidFill>
                <a:srgbClr val="FFFF00"/>
              </a:solidFill>
            </a:rPr>
            <a:t> </a:t>
          </a:r>
          <a:r>
            <a:rPr lang="en-US" sz="3200" i="1" kern="1200" dirty="0" err="1" smtClean="0">
              <a:solidFill>
                <a:srgbClr val="FFFF00"/>
              </a:solidFill>
            </a:rPr>
            <a:t>đoàn</a:t>
          </a:r>
          <a:r>
            <a:rPr lang="en-US" sz="3200" i="1" kern="1200" dirty="0" smtClean="0">
              <a:solidFill>
                <a:srgbClr val="FFFF00"/>
              </a:solidFill>
            </a:rPr>
            <a:t> </a:t>
          </a:r>
          <a:r>
            <a:rPr lang="en-US" sz="3200" i="1" kern="1200" dirty="0" err="1" smtClean="0">
              <a:solidFill>
                <a:srgbClr val="FFFF00"/>
              </a:solidFill>
            </a:rPr>
            <a:t>kết</a:t>
          </a:r>
          <a:r>
            <a:rPr lang="en-US" sz="3200" i="1" kern="1200" dirty="0" smtClean="0">
              <a:solidFill>
                <a:srgbClr val="FFFF00"/>
              </a:solidFill>
            </a:rPr>
            <a:t> </a:t>
          </a:r>
          <a:r>
            <a:rPr lang="en-US" sz="3200" i="1" kern="1200" dirty="0" err="1" smtClean="0">
              <a:solidFill>
                <a:srgbClr val="FFFF00"/>
              </a:solidFill>
            </a:rPr>
            <a:t>xây</a:t>
          </a:r>
          <a:r>
            <a:rPr lang="en-US" sz="3200" i="1" kern="1200" dirty="0" smtClean="0">
              <a:solidFill>
                <a:srgbClr val="FFFF00"/>
              </a:solidFill>
            </a:rPr>
            <a:t> </a:t>
          </a:r>
          <a:r>
            <a:rPr lang="en-US" sz="3200" i="1" kern="1200" dirty="0" err="1" smtClean="0">
              <a:solidFill>
                <a:srgbClr val="FFFF00"/>
              </a:solidFill>
            </a:rPr>
            <a:t>dựng</a:t>
          </a:r>
          <a:r>
            <a:rPr lang="en-US" sz="3200" i="1" kern="1200" dirty="0" smtClean="0">
              <a:solidFill>
                <a:srgbClr val="FFFF00"/>
              </a:solidFill>
            </a:rPr>
            <a:t> </a:t>
          </a:r>
          <a:r>
            <a:rPr lang="en-US" sz="3200" i="1" kern="1200" dirty="0" err="1" smtClean="0">
              <a:solidFill>
                <a:srgbClr val="FFFF00"/>
              </a:solidFill>
            </a:rPr>
            <a:t>đời</a:t>
          </a:r>
          <a:r>
            <a:rPr lang="en-US" sz="3200" i="1" kern="1200" dirty="0" smtClean="0">
              <a:solidFill>
                <a:srgbClr val="FFFF00"/>
              </a:solidFill>
            </a:rPr>
            <a:t> </a:t>
          </a:r>
          <a:r>
            <a:rPr lang="en-US" sz="3200" i="1" kern="1200" dirty="0" err="1" smtClean="0">
              <a:solidFill>
                <a:srgbClr val="FFFF00"/>
              </a:solidFill>
            </a:rPr>
            <a:t>sống</a:t>
          </a:r>
          <a:r>
            <a:rPr lang="en-US" sz="3200" i="1" kern="1200" dirty="0" smtClean="0">
              <a:solidFill>
                <a:srgbClr val="FFFF00"/>
              </a:solidFill>
            </a:rPr>
            <a:t> v</a:t>
          </a:r>
          <a:r>
            <a:rPr lang="vi-VN" sz="3200" i="1" kern="1200" dirty="0" smtClean="0">
              <a:solidFill>
                <a:srgbClr val="FFFF00"/>
              </a:solidFill>
            </a:rPr>
            <a:t>ăn</a:t>
          </a:r>
          <a:r>
            <a:rPr lang="en-US" sz="3200" i="1" kern="1200" dirty="0" smtClean="0">
              <a:solidFill>
                <a:srgbClr val="FFFF00"/>
              </a:solidFill>
            </a:rPr>
            <a:t> </a:t>
          </a:r>
          <a:r>
            <a:rPr lang="vi-VN" sz="3200" i="1" kern="1200" dirty="0" smtClean="0">
              <a:solidFill>
                <a:srgbClr val="FFFF00"/>
              </a:solidFill>
            </a:rPr>
            <a:t>hóa</a:t>
          </a:r>
          <a:r>
            <a:rPr lang="en-US" sz="3200" i="1" kern="1200" dirty="0" smtClean="0">
              <a:solidFill>
                <a:srgbClr val="FFFF00"/>
              </a:solidFill>
            </a:rPr>
            <a:t>”</a:t>
          </a:r>
          <a:endParaRPr lang="en-US" sz="3200" kern="1200" dirty="0"/>
        </a:p>
      </dsp:txBody>
      <dsp:txXfrm>
        <a:off x="4800597" y="1981205"/>
        <a:ext cx="2530854" cy="3744906"/>
      </dsp:txXfrm>
    </dsp:sp>
    <dsp:sp modelId="{3EBE9FBE-166A-4228-B499-2D30EE2CDE1A}">
      <dsp:nvSpPr>
        <dsp:cNvPr id="0" name=""/>
        <dsp:cNvSpPr/>
      </dsp:nvSpPr>
      <dsp:spPr>
        <a:xfrm>
          <a:off x="4419601" y="4506917"/>
          <a:ext cx="1125285" cy="1371596"/>
        </a:xfrm>
        <a:prstGeom prst="line">
          <a:avLst/>
        </a:prstGeom>
        <a:blipFill rotWithShape="0">
          <a:blip xmlns:r="http://schemas.openxmlformats.org/officeDocument/2006/relationships" r:embed="rId1"/>
          <a:stretch>
            <a:fillRect/>
          </a:stretch>
        </a:blipFill>
        <a:ln w="1905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849956-427F-4145-9EBB-1ED832AA2D93}">
      <dsp:nvSpPr>
        <dsp:cNvPr id="0" name=""/>
        <dsp:cNvSpPr/>
      </dsp:nvSpPr>
      <dsp:spPr>
        <a:xfrm rot="5400000">
          <a:off x="4194199" y="2618105"/>
          <a:ext cx="1417302" cy="966502"/>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4DFD6B-F3D1-40F7-8AE8-5C3BF747F720}" type="datetimeFigureOut">
              <a:rPr lang="en-US" smtClean="0"/>
              <a:pPr/>
              <a:t>9/12/2017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D84E87-6860-4CAE-B999-5BC251EA68F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EDEC0672-32E0-4787-9A3B-5374875D9CA8}" type="slidenum">
              <a:rPr lang="en-US" smtClean="0"/>
              <a:pPr/>
              <a:t>14</a:t>
            </a:fld>
            <a:endParaRPr 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r>
              <a:rPr lang="en-US" smtClean="0"/>
              <a: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7ED317A-D776-4308-A37A-0DED733550E7}" type="datetimeFigureOut">
              <a:rPr lang="en-US" smtClean="0"/>
              <a:pPr/>
              <a:t>9/12/2017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4B98453A-A9E5-4330-9F41-17968D7E0A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ED317A-D776-4308-A37A-0DED733550E7}" type="datetimeFigureOut">
              <a:rPr lang="en-US" smtClean="0"/>
              <a:pPr/>
              <a:t>9/12/2017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7ED317A-D776-4308-A37A-0DED733550E7}" type="datetimeFigureOut">
              <a:rPr lang="en-US" smtClean="0"/>
              <a:pPr/>
              <a:t>9/12/2017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98453A-A9E5-4330-9F41-17968D7E0A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7ED317A-D776-4308-A37A-0DED733550E7}" type="datetimeFigureOut">
              <a:rPr lang="en-US" smtClean="0"/>
              <a:pPr/>
              <a:t>9/12/2017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7ED317A-D776-4308-A37A-0DED733550E7}" type="datetimeFigureOut">
              <a:rPr lang="en-US" smtClean="0"/>
              <a:pPr/>
              <a:t>9/12/2017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7ED317A-D776-4308-A37A-0DED733550E7}" type="datetimeFigureOut">
              <a:rPr lang="en-US" smtClean="0"/>
              <a:pPr/>
              <a:t>9/12/2017</a:t>
            </a:fld>
            <a:endParaRPr lang="en-US"/>
          </a:p>
        </p:txBody>
      </p:sp>
      <p:sp>
        <p:nvSpPr>
          <p:cNvPr id="8" name="Slide Number Placeholder 7"/>
          <p:cNvSpPr>
            <a:spLocks noGrp="1"/>
          </p:cNvSpPr>
          <p:nvPr>
            <p:ph type="sldNum" sz="quarter" idx="11"/>
          </p:nvPr>
        </p:nvSpPr>
        <p:spPr/>
        <p:txBody>
          <a:bodyPr/>
          <a:lstStyle/>
          <a:p>
            <a:fld id="{4B98453A-A9E5-4330-9F41-17968D7E0ABC}"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ED317A-D776-4308-A37A-0DED733550E7}" type="datetimeFigureOut">
              <a:rPr lang="en-US" smtClean="0"/>
              <a:pPr/>
              <a:t>9/12/2017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7ED317A-D776-4308-A37A-0DED733550E7}" type="datetimeFigureOut">
              <a:rPr lang="en-US" smtClean="0"/>
              <a:pPr/>
              <a:t>9/12/2017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4B98453A-A9E5-4330-9F41-17968D7E0AB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37ED317A-D776-4308-A37A-0DED733550E7}" type="datetimeFigureOut">
              <a:rPr lang="en-US" smtClean="0"/>
              <a:pPr/>
              <a:t>9/12/2017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ED317A-D776-4308-A37A-0DED733550E7}" type="datetimeFigureOut">
              <a:rPr lang="en-US" smtClean="0"/>
              <a:pPr/>
              <a:t>9/12/2017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ED317A-D776-4308-A37A-0DED733550E7}" type="datetimeFigureOut">
              <a:rPr lang="en-US" smtClean="0"/>
              <a:pPr/>
              <a:t>9/12/2017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98453A-A9E5-4330-9F41-17968D7E0A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37ED317A-D776-4308-A37A-0DED733550E7}" type="datetimeFigureOut">
              <a:rPr lang="en-US" smtClean="0"/>
              <a:pPr/>
              <a:t>9/12/2017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4B98453A-A9E5-4330-9F41-17968D7E0ABC}"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sz="quarter" idx="1"/>
          </p:nvPr>
        </p:nvSpPr>
        <p:spPr>
          <a:xfrm>
            <a:off x="1752600" y="4800600"/>
            <a:ext cx="6172200" cy="1295400"/>
          </a:xfrm>
        </p:spPr>
        <p:txBody>
          <a:bodyPr/>
          <a:lstStyle/>
          <a:p>
            <a:pPr eaLnBrk="1" hangingPunct="1"/>
            <a:r>
              <a:rPr lang="en-US" sz="2800" b="1" smtClean="0">
                <a:solidFill>
                  <a:srgbClr val="003399"/>
                </a:solidFill>
                <a:effectLst/>
              </a:rPr>
              <a:t>Giáo viên:</a:t>
            </a:r>
            <a:r>
              <a:rPr lang="en-US" sz="2800" b="1" smtClean="0">
                <a:solidFill>
                  <a:srgbClr val="003399"/>
                </a:solidFill>
                <a:effectLst/>
                <a:latin typeface="VNI-Times" pitchFamily="2" charset="0"/>
              </a:rPr>
              <a:t> Th.s Nguyễn Oanh Kiều</a:t>
            </a:r>
          </a:p>
          <a:p>
            <a:pPr eaLnBrk="1" hangingPunct="1"/>
            <a:r>
              <a:rPr lang="en-US" sz="2800" b="1" smtClean="0">
                <a:solidFill>
                  <a:srgbClr val="003399"/>
                </a:solidFill>
                <a:effectLst/>
                <a:latin typeface="VNI-Times" pitchFamily="2" charset="0"/>
              </a:rPr>
              <a:t>Khoa:</a:t>
            </a:r>
            <a:r>
              <a:rPr lang="vi-VN" sz="2800" b="1" smtClean="0">
                <a:solidFill>
                  <a:srgbClr val="003399"/>
                </a:solidFill>
                <a:effectLst/>
                <a:latin typeface="Arial" charset="0"/>
              </a:rPr>
              <a:t> </a:t>
            </a:r>
            <a:r>
              <a:rPr lang="en-US" sz="2800" b="1" smtClean="0">
                <a:solidFill>
                  <a:srgbClr val="003399"/>
                </a:solidFill>
                <a:effectLst/>
                <a:latin typeface="VNI-Times" pitchFamily="2" charset="0"/>
              </a:rPr>
              <a:t>Vaên h</a:t>
            </a:r>
            <a:r>
              <a:rPr lang="en-US" sz="2800" b="1" smtClean="0">
                <a:solidFill>
                  <a:srgbClr val="003399"/>
                </a:solidFill>
                <a:effectLst/>
              </a:rPr>
              <a:t>óa</a:t>
            </a:r>
            <a:r>
              <a:rPr lang="en-US" sz="2800" b="1" smtClean="0">
                <a:solidFill>
                  <a:srgbClr val="003399"/>
                </a:solidFill>
                <a:effectLst/>
                <a:latin typeface="VNI-Times" pitchFamily="2" charset="0"/>
              </a:rPr>
              <a:t> – P</a:t>
            </a:r>
            <a:r>
              <a:rPr lang="en-US" sz="2800" b="1" smtClean="0">
                <a:solidFill>
                  <a:srgbClr val="003399"/>
                </a:solidFill>
                <a:effectLst/>
              </a:rPr>
              <a:t>hát triển</a:t>
            </a:r>
            <a:endParaRPr lang="en-US" sz="2800" smtClean="0">
              <a:solidFill>
                <a:srgbClr val="003399"/>
              </a:solidFill>
              <a:effectLst/>
              <a:latin typeface="VNI-Times" pitchFamily="2" charset="0"/>
            </a:endParaRPr>
          </a:p>
        </p:txBody>
      </p:sp>
      <p:sp>
        <p:nvSpPr>
          <p:cNvPr id="3075" name="Oval 4"/>
          <p:cNvSpPr>
            <a:spLocks noChangeArrowheads="1"/>
          </p:cNvSpPr>
          <p:nvPr/>
        </p:nvSpPr>
        <p:spPr bwMode="auto">
          <a:xfrm>
            <a:off x="1371600" y="381000"/>
            <a:ext cx="6553200" cy="4343400"/>
          </a:xfrm>
          <a:prstGeom prst="ellipse">
            <a:avLst/>
          </a:prstGeom>
          <a:solidFill>
            <a:srgbClr val="0066CC"/>
          </a:solidFill>
          <a:ln w="9525">
            <a:solidFill>
              <a:schemeClr val="tx1"/>
            </a:solidFill>
            <a:round/>
            <a:headEnd/>
            <a:tailEnd/>
          </a:ln>
        </p:spPr>
        <p:txBody>
          <a:bodyPr wrap="none" anchor="ctr"/>
          <a:lstStyle/>
          <a:p>
            <a:pPr algn="ctr"/>
            <a:r>
              <a:rPr lang="en-US" sz="4400" b="1" i="1">
                <a:solidFill>
                  <a:srgbClr val="FFFF00"/>
                </a:solidFill>
              </a:rPr>
              <a:t>XÂY DỰNG </a:t>
            </a:r>
          </a:p>
          <a:p>
            <a:pPr algn="ctr"/>
            <a:r>
              <a:rPr lang="en-US" sz="4400" b="1" i="1">
                <a:solidFill>
                  <a:srgbClr val="FFFF00"/>
                </a:solidFill>
              </a:rPr>
              <a:t>NỀN VĂN HÓA VIỆT NAM</a:t>
            </a:r>
          </a:p>
          <a:p>
            <a:pPr algn="ctr"/>
            <a:r>
              <a:rPr lang="en-US" sz="4400" b="1" i="1">
                <a:solidFill>
                  <a:srgbClr val="FFFF00"/>
                </a:solidFill>
              </a:rPr>
              <a:t>TIÊN TIẾN, ĐẬM ĐÀ</a:t>
            </a:r>
          </a:p>
          <a:p>
            <a:pPr algn="ctr"/>
            <a:r>
              <a:rPr lang="en-US" sz="4400" b="1" i="1">
                <a:solidFill>
                  <a:srgbClr val="FFFF00"/>
                </a:solidFill>
              </a:rPr>
              <a:t>BẢN SẮC DÂN TỘC</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p:txBody>
          <a:bodyPr/>
          <a:lstStyle/>
          <a:p>
            <a:pPr eaLnBrk="1" hangingPunct="1">
              <a:defRPr/>
            </a:pPr>
            <a:r>
              <a:rPr lang="en-US" sz="4800" dirty="0" smtClean="0">
                <a:solidFill>
                  <a:srgbClr val="FF3399"/>
                </a:solidFill>
                <a:latin typeface="Times New Roman" pitchFamily="18" charset="0"/>
              </a:rPr>
              <a:t>NỘI DUNG</a:t>
            </a:r>
          </a:p>
        </p:txBody>
      </p:sp>
      <p:sp>
        <p:nvSpPr>
          <p:cNvPr id="24579" name="Rectangle 3"/>
          <p:cNvSpPr>
            <a:spLocks noGrp="1" noChangeArrowheads="1"/>
          </p:cNvSpPr>
          <p:nvPr>
            <p:ph idx="1"/>
          </p:nvPr>
        </p:nvSpPr>
        <p:spPr>
          <a:xfrm>
            <a:off x="304800" y="1752600"/>
            <a:ext cx="8686800" cy="4114800"/>
          </a:xfrm>
        </p:spPr>
        <p:txBody>
          <a:bodyPr/>
          <a:lstStyle/>
          <a:p>
            <a:pPr marL="812800" indent="-812800" eaLnBrk="1" hangingPunct="1">
              <a:buFont typeface="Wingdings" pitchFamily="2" charset="2"/>
              <a:buNone/>
            </a:pPr>
            <a:r>
              <a:rPr lang="en-US" smtClean="0">
                <a:solidFill>
                  <a:srgbClr val="FFFF00"/>
                </a:solidFill>
                <a:effectLst/>
              </a:rPr>
              <a:t>  </a:t>
            </a:r>
            <a:r>
              <a:rPr lang="en-US" b="1" smtClean="0">
                <a:solidFill>
                  <a:srgbClr val="FFFF00"/>
                </a:solidFill>
                <a:effectLst/>
              </a:rPr>
              <a:t>I.   Cơ sở lý luận và thực tiễn của đường lối phát triển văn hóa của Đảng</a:t>
            </a:r>
          </a:p>
          <a:p>
            <a:pPr marL="812800" indent="-812800" eaLnBrk="1" hangingPunct="1">
              <a:buFont typeface="Wingdings" pitchFamily="2" charset="2"/>
              <a:buNone/>
            </a:pPr>
            <a:r>
              <a:rPr lang="en-US" b="1" smtClean="0">
                <a:solidFill>
                  <a:srgbClr val="FFFF00"/>
                </a:solidFill>
                <a:effectLst/>
              </a:rPr>
              <a:t>  II.   Đặc trưng cơ bản của nền văn hóa Việt Nam tiên tiến, đậm đà bản sắc dân tộc</a:t>
            </a:r>
          </a:p>
          <a:p>
            <a:pPr marL="812800" indent="-812800" eaLnBrk="1" hangingPunct="1">
              <a:buFont typeface="Wingdings" pitchFamily="2" charset="2"/>
              <a:buNone/>
            </a:pPr>
            <a:r>
              <a:rPr lang="en-US" b="1" smtClean="0">
                <a:solidFill>
                  <a:srgbClr val="FFFF00"/>
                </a:solidFill>
                <a:effectLst/>
              </a:rPr>
              <a:t>  III. Những quan điểm chỉ đạo cơ bản , nhiệm vụ và giải pháp xây dựng nền văn hóa Việt Nam tiên tiến, đậm đà bản sắc dân tộc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slide(fromBottom)">
                                      <p:cBhvr>
                                        <p:cTn id="7" dur="1000"/>
                                        <p:tgtEl>
                                          <p:spTgt spid="245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4579">
                                            <p:txEl>
                                              <p:pRg st="1" end="1"/>
                                            </p:txEl>
                                          </p:spTgt>
                                        </p:tgtEl>
                                        <p:attrNameLst>
                                          <p:attrName>style.visibility</p:attrName>
                                        </p:attrNameLst>
                                      </p:cBhvr>
                                      <p:to>
                                        <p:strVal val="visible"/>
                                      </p:to>
                                    </p:set>
                                    <p:animEffect transition="in" filter="slide(fromBottom)">
                                      <p:cBhvr>
                                        <p:cTn id="12" dur="1000"/>
                                        <p:tgtEl>
                                          <p:spTgt spid="245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579">
                                            <p:txEl>
                                              <p:pRg st="2" end="2"/>
                                            </p:txEl>
                                          </p:spTgt>
                                        </p:tgtEl>
                                        <p:attrNameLst>
                                          <p:attrName>style.visibility</p:attrName>
                                        </p:attrNameLst>
                                      </p:cBhvr>
                                      <p:to>
                                        <p:strVal val="visible"/>
                                      </p:to>
                                    </p:set>
                                    <p:animEffect transition="in" filter="slide(fromBottom)">
                                      <p:cBhvr>
                                        <p:cTn id="17" dur="1000"/>
                                        <p:tgtEl>
                                          <p:spTgt spid="245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
          <p:cNvSpPr txBox="1">
            <a:spLocks noChangeArrowheads="1"/>
          </p:cNvSpPr>
          <p:nvPr/>
        </p:nvSpPr>
        <p:spPr bwMode="auto">
          <a:xfrm>
            <a:off x="1600200" y="1752600"/>
            <a:ext cx="4191000" cy="523220"/>
          </a:xfrm>
          <a:prstGeom prst="rect">
            <a:avLst/>
          </a:prstGeom>
          <a:noFill/>
          <a:ln w="9525">
            <a:noFill/>
            <a:miter lim="800000"/>
            <a:headEnd/>
            <a:tailEnd/>
          </a:ln>
        </p:spPr>
        <p:txBody>
          <a:bodyPr wrap="square">
            <a:spAutoFit/>
          </a:bodyPr>
          <a:lstStyle/>
          <a:p>
            <a:r>
              <a:rPr lang="en-US" sz="2800" smtClean="0">
                <a:solidFill>
                  <a:srgbClr val="00FF00"/>
                </a:solidFill>
              </a:rPr>
              <a:t>1.1. Khái niệm văn hóa</a:t>
            </a:r>
            <a:endParaRPr lang="en-US" sz="2800">
              <a:solidFill>
                <a:srgbClr val="00FF00"/>
              </a:solidFill>
            </a:endParaRPr>
          </a:p>
        </p:txBody>
      </p:sp>
      <p:sp>
        <p:nvSpPr>
          <p:cNvPr id="3" name="TextBox 2"/>
          <p:cNvSpPr txBox="1">
            <a:spLocks noChangeArrowheads="1"/>
          </p:cNvSpPr>
          <p:nvPr/>
        </p:nvSpPr>
        <p:spPr bwMode="auto">
          <a:xfrm>
            <a:off x="609600" y="2357735"/>
            <a:ext cx="3352800" cy="461665"/>
          </a:xfrm>
          <a:prstGeom prst="rect">
            <a:avLst/>
          </a:prstGeom>
          <a:noFill/>
          <a:ln w="9525">
            <a:noFill/>
            <a:miter lim="800000"/>
            <a:headEnd/>
            <a:tailEnd/>
          </a:ln>
        </p:spPr>
        <p:txBody>
          <a:bodyPr wrap="square">
            <a:spAutoFit/>
          </a:bodyPr>
          <a:lstStyle/>
          <a:p>
            <a:r>
              <a:rPr lang="en-US" sz="2400"/>
              <a:t>Trình độ v</a:t>
            </a:r>
            <a:r>
              <a:rPr lang="vi-VN" sz="2400"/>
              <a:t>ăn hóa</a:t>
            </a:r>
            <a:r>
              <a:rPr lang="en-US" sz="2400"/>
              <a:t>?</a:t>
            </a:r>
          </a:p>
        </p:txBody>
      </p:sp>
      <p:sp>
        <p:nvSpPr>
          <p:cNvPr id="4" name="TextBox 3"/>
          <p:cNvSpPr txBox="1">
            <a:spLocks noChangeArrowheads="1"/>
          </p:cNvSpPr>
          <p:nvPr/>
        </p:nvSpPr>
        <p:spPr bwMode="auto">
          <a:xfrm>
            <a:off x="609600" y="3348335"/>
            <a:ext cx="3124200" cy="461665"/>
          </a:xfrm>
          <a:prstGeom prst="rect">
            <a:avLst/>
          </a:prstGeom>
          <a:noFill/>
          <a:ln w="9525">
            <a:noFill/>
            <a:miter lim="800000"/>
            <a:headEnd/>
            <a:tailEnd/>
          </a:ln>
        </p:spPr>
        <p:txBody>
          <a:bodyPr>
            <a:spAutoFit/>
          </a:bodyPr>
          <a:lstStyle/>
          <a:p>
            <a:r>
              <a:rPr lang="en-US" sz="2400"/>
              <a:t>V</a:t>
            </a:r>
            <a:r>
              <a:rPr lang="vi-VN" sz="2400"/>
              <a:t>ăn hóa</a:t>
            </a:r>
            <a:r>
              <a:rPr lang="en-US" sz="2400"/>
              <a:t> Việt Nam?</a:t>
            </a:r>
          </a:p>
        </p:txBody>
      </p:sp>
      <p:sp>
        <p:nvSpPr>
          <p:cNvPr id="5" name="TextBox 4"/>
          <p:cNvSpPr txBox="1">
            <a:spLocks noChangeArrowheads="1"/>
          </p:cNvSpPr>
          <p:nvPr/>
        </p:nvSpPr>
        <p:spPr bwMode="auto">
          <a:xfrm>
            <a:off x="609600" y="4963180"/>
            <a:ext cx="3276600" cy="523220"/>
          </a:xfrm>
          <a:prstGeom prst="rect">
            <a:avLst/>
          </a:prstGeom>
          <a:noFill/>
          <a:ln w="9525">
            <a:noFill/>
            <a:miter lim="800000"/>
            <a:headEnd/>
            <a:tailEnd/>
          </a:ln>
        </p:spPr>
        <p:txBody>
          <a:bodyPr wrap="square">
            <a:spAutoFit/>
          </a:bodyPr>
          <a:lstStyle/>
          <a:p>
            <a:r>
              <a:rPr lang="en-US" sz="2800"/>
              <a:t>Đời sống v</a:t>
            </a:r>
            <a:r>
              <a:rPr lang="vi-VN" sz="2800"/>
              <a:t>ăn hóa</a:t>
            </a:r>
            <a:r>
              <a:rPr lang="en-US" sz="2800"/>
              <a:t>?</a:t>
            </a:r>
          </a:p>
        </p:txBody>
      </p:sp>
      <p:sp>
        <p:nvSpPr>
          <p:cNvPr id="6" name="TextBox 5"/>
          <p:cNvSpPr txBox="1">
            <a:spLocks noChangeArrowheads="1"/>
          </p:cNvSpPr>
          <p:nvPr/>
        </p:nvSpPr>
        <p:spPr bwMode="auto">
          <a:xfrm>
            <a:off x="609600" y="5638800"/>
            <a:ext cx="3124200" cy="523220"/>
          </a:xfrm>
          <a:prstGeom prst="rect">
            <a:avLst/>
          </a:prstGeom>
          <a:noFill/>
          <a:ln w="9525">
            <a:noFill/>
            <a:miter lim="800000"/>
            <a:headEnd/>
            <a:tailEnd/>
          </a:ln>
        </p:spPr>
        <p:txBody>
          <a:bodyPr wrap="square">
            <a:spAutoFit/>
          </a:bodyPr>
          <a:lstStyle/>
          <a:p>
            <a:r>
              <a:rPr lang="en-US" sz="2800"/>
              <a:t>Gia đình v</a:t>
            </a:r>
            <a:r>
              <a:rPr lang="vi-VN" sz="2800"/>
              <a:t>ăn hóa</a:t>
            </a:r>
            <a:r>
              <a:rPr lang="en-US" sz="2800"/>
              <a:t>?</a:t>
            </a:r>
          </a:p>
        </p:txBody>
      </p:sp>
      <p:sp>
        <p:nvSpPr>
          <p:cNvPr id="7" name="TextBox 6"/>
          <p:cNvSpPr txBox="1">
            <a:spLocks noChangeArrowheads="1"/>
          </p:cNvSpPr>
          <p:nvPr/>
        </p:nvSpPr>
        <p:spPr bwMode="auto">
          <a:xfrm>
            <a:off x="3581400" y="2357735"/>
            <a:ext cx="5029200" cy="461665"/>
          </a:xfrm>
          <a:prstGeom prst="rect">
            <a:avLst/>
          </a:prstGeom>
          <a:noFill/>
          <a:ln w="9525">
            <a:noFill/>
            <a:miter lim="800000"/>
            <a:headEnd/>
            <a:tailEnd/>
          </a:ln>
        </p:spPr>
        <p:txBody>
          <a:bodyPr wrap="square">
            <a:spAutoFit/>
          </a:bodyPr>
          <a:lstStyle/>
          <a:p>
            <a:r>
              <a:rPr lang="en-US" sz="2400">
                <a:sym typeface="Wingdings" pitchFamily="2" charset="2"/>
              </a:rPr>
              <a:t> </a:t>
            </a:r>
            <a:r>
              <a:rPr lang="en-US" sz="2400"/>
              <a:t>Trình độ sống: tri thức và ứng xử</a:t>
            </a:r>
          </a:p>
        </p:txBody>
      </p:sp>
      <p:sp>
        <p:nvSpPr>
          <p:cNvPr id="8" name="TextBox 7"/>
          <p:cNvSpPr txBox="1">
            <a:spLocks noChangeArrowheads="1"/>
          </p:cNvSpPr>
          <p:nvPr/>
        </p:nvSpPr>
        <p:spPr bwMode="auto">
          <a:xfrm>
            <a:off x="3505200" y="3307140"/>
            <a:ext cx="5181600" cy="1569660"/>
          </a:xfrm>
          <a:prstGeom prst="rect">
            <a:avLst/>
          </a:prstGeom>
          <a:noFill/>
          <a:ln w="9525">
            <a:noFill/>
            <a:miter lim="800000"/>
            <a:headEnd/>
            <a:tailEnd/>
          </a:ln>
        </p:spPr>
        <p:txBody>
          <a:bodyPr wrap="square">
            <a:spAutoFit/>
          </a:bodyPr>
          <a:lstStyle/>
          <a:p>
            <a:pPr>
              <a:buFont typeface="Wingdings" pitchFamily="2" charset="2"/>
              <a:buChar char="ð"/>
            </a:pPr>
            <a:r>
              <a:rPr lang="en-US" sz="2400"/>
              <a:t> Thành tựu: - phong tục, tập quán</a:t>
            </a:r>
          </a:p>
          <a:p>
            <a:r>
              <a:rPr lang="en-US" sz="2400"/>
              <a:t>		  - nghệ thuật</a:t>
            </a:r>
          </a:p>
          <a:p>
            <a:r>
              <a:rPr lang="en-US" sz="2400"/>
              <a:t>		  - đạo đức</a:t>
            </a:r>
          </a:p>
          <a:p>
            <a:r>
              <a:rPr lang="en-US" sz="2400"/>
              <a:t>		  - pháp luật…</a:t>
            </a:r>
          </a:p>
        </p:txBody>
      </p:sp>
      <p:sp>
        <p:nvSpPr>
          <p:cNvPr id="9" name="TextBox 8"/>
          <p:cNvSpPr txBox="1">
            <a:spLocks noChangeArrowheads="1"/>
          </p:cNvSpPr>
          <p:nvPr/>
        </p:nvSpPr>
        <p:spPr bwMode="auto">
          <a:xfrm>
            <a:off x="3810000" y="5024735"/>
            <a:ext cx="5181600" cy="461665"/>
          </a:xfrm>
          <a:prstGeom prst="rect">
            <a:avLst/>
          </a:prstGeom>
          <a:noFill/>
          <a:ln w="9525">
            <a:noFill/>
            <a:miter lim="800000"/>
            <a:headEnd/>
            <a:tailEnd/>
          </a:ln>
        </p:spPr>
        <p:txBody>
          <a:bodyPr wrap="square">
            <a:spAutoFit/>
          </a:bodyPr>
          <a:lstStyle/>
          <a:p>
            <a:r>
              <a:rPr lang="en-US" sz="2400">
                <a:sym typeface="Wingdings" pitchFamily="2" charset="2"/>
              </a:rPr>
              <a:t> Đúng, Tốt và Đẹp trong đời sống </a:t>
            </a:r>
            <a:endParaRPr lang="en-US" sz="2400"/>
          </a:p>
        </p:txBody>
      </p:sp>
      <p:sp>
        <p:nvSpPr>
          <p:cNvPr id="10" name="TextBox 9"/>
          <p:cNvSpPr txBox="1">
            <a:spLocks noChangeArrowheads="1"/>
          </p:cNvSpPr>
          <p:nvPr/>
        </p:nvSpPr>
        <p:spPr bwMode="auto">
          <a:xfrm>
            <a:off x="3810000" y="5634335"/>
            <a:ext cx="5105400" cy="461665"/>
          </a:xfrm>
          <a:prstGeom prst="rect">
            <a:avLst/>
          </a:prstGeom>
          <a:noFill/>
          <a:ln w="9525">
            <a:noFill/>
            <a:miter lim="800000"/>
            <a:headEnd/>
            <a:tailEnd/>
          </a:ln>
        </p:spPr>
        <p:txBody>
          <a:bodyPr wrap="square">
            <a:spAutoFit/>
          </a:bodyPr>
          <a:lstStyle/>
          <a:p>
            <a:r>
              <a:rPr lang="en-US" sz="2400">
                <a:sym typeface="Wingdings" pitchFamily="2" charset="2"/>
              </a:rPr>
              <a:t> Đúng, Tốt và Đẹp trong gia đình</a:t>
            </a:r>
            <a:endParaRPr lang="en-US" sz="2400"/>
          </a:p>
        </p:txBody>
      </p:sp>
      <p:sp>
        <p:nvSpPr>
          <p:cNvPr id="11" name="Rectangle 10"/>
          <p:cNvSpPr>
            <a:spLocks noChangeArrowheads="1"/>
          </p:cNvSpPr>
          <p:nvPr/>
        </p:nvSpPr>
        <p:spPr bwMode="auto">
          <a:xfrm>
            <a:off x="6477000" y="6167735"/>
            <a:ext cx="1364476" cy="461665"/>
          </a:xfrm>
          <a:prstGeom prst="rect">
            <a:avLst/>
          </a:prstGeom>
          <a:noFill/>
          <a:ln w="9525">
            <a:noFill/>
            <a:miter lim="800000"/>
            <a:headEnd/>
            <a:tailEnd/>
          </a:ln>
        </p:spPr>
        <p:txBody>
          <a:bodyPr wrap="none">
            <a:spAutoFit/>
          </a:bodyPr>
          <a:lstStyle/>
          <a:p>
            <a:r>
              <a:rPr lang="en-US" sz="2400">
                <a:sym typeface="Wingdings" pitchFamily="2" charset="2"/>
              </a:rPr>
              <a:t> Giá trị</a:t>
            </a:r>
            <a:endParaRPr lang="en-US" sz="2400"/>
          </a:p>
        </p:txBody>
      </p:sp>
      <p:sp>
        <p:nvSpPr>
          <p:cNvPr id="12" name="Rectangle 11"/>
          <p:cNvSpPr>
            <a:spLocks noChangeArrowheads="1"/>
          </p:cNvSpPr>
          <p:nvPr/>
        </p:nvSpPr>
        <p:spPr bwMode="auto">
          <a:xfrm>
            <a:off x="6477000" y="2814935"/>
            <a:ext cx="1364476" cy="461665"/>
          </a:xfrm>
          <a:prstGeom prst="rect">
            <a:avLst/>
          </a:prstGeom>
          <a:noFill/>
          <a:ln w="9525">
            <a:noFill/>
            <a:miter lim="800000"/>
            <a:headEnd/>
            <a:tailEnd/>
          </a:ln>
        </p:spPr>
        <p:txBody>
          <a:bodyPr wrap="none">
            <a:spAutoFit/>
          </a:bodyPr>
          <a:lstStyle/>
          <a:p>
            <a:r>
              <a:rPr lang="en-US" sz="2400">
                <a:sym typeface="Wingdings" pitchFamily="2" charset="2"/>
              </a:rPr>
              <a:t> Giá trị</a:t>
            </a:r>
            <a:endParaRPr lang="en-US" sz="2400"/>
          </a:p>
        </p:txBody>
      </p:sp>
      <p:sp>
        <p:nvSpPr>
          <p:cNvPr id="13" name="Rectangle 12"/>
          <p:cNvSpPr>
            <a:spLocks noChangeArrowheads="1"/>
          </p:cNvSpPr>
          <p:nvPr/>
        </p:nvSpPr>
        <p:spPr bwMode="auto">
          <a:xfrm>
            <a:off x="7779524" y="4338935"/>
            <a:ext cx="1364476" cy="461665"/>
          </a:xfrm>
          <a:prstGeom prst="rect">
            <a:avLst/>
          </a:prstGeom>
          <a:noFill/>
          <a:ln w="9525">
            <a:noFill/>
            <a:miter lim="800000"/>
            <a:headEnd/>
            <a:tailEnd/>
          </a:ln>
        </p:spPr>
        <p:txBody>
          <a:bodyPr wrap="none">
            <a:spAutoFit/>
          </a:bodyPr>
          <a:lstStyle/>
          <a:p>
            <a:r>
              <a:rPr lang="en-US" sz="2400">
                <a:sym typeface="Wingdings" pitchFamily="2" charset="2"/>
              </a:rPr>
              <a:t> Giá trị</a:t>
            </a:r>
            <a:endParaRPr lang="en-US" sz="2400"/>
          </a:p>
        </p:txBody>
      </p:sp>
      <p:sp>
        <p:nvSpPr>
          <p:cNvPr id="14" name="Rectangle 13"/>
          <p:cNvSpPr/>
          <p:nvPr/>
        </p:nvSpPr>
        <p:spPr>
          <a:xfrm>
            <a:off x="457200" y="228600"/>
            <a:ext cx="8382000" cy="954107"/>
          </a:xfrm>
          <a:prstGeom prst="rect">
            <a:avLst/>
          </a:prstGeom>
        </p:spPr>
        <p:txBody>
          <a:bodyPr wrap="square">
            <a:spAutoFit/>
          </a:bodyPr>
          <a:lstStyle/>
          <a:p>
            <a:r>
              <a:rPr lang="en-US" sz="2800" b="1" smtClean="0">
                <a:solidFill>
                  <a:srgbClr val="FFFF00"/>
                </a:solidFill>
                <a:effectLst/>
                <a:latin typeface="Times New Roman" pitchFamily="18" charset="0"/>
              </a:rPr>
              <a:t>I. Cơ sở lý luận và thực tiễn của đường lối phát triển văn hóa của Đảng</a:t>
            </a:r>
            <a:endParaRPr lang="en-US" sz="2800" b="1">
              <a:solidFill>
                <a:srgbClr val="FFFF00"/>
              </a:solidFill>
            </a:endParaRPr>
          </a:p>
        </p:txBody>
      </p:sp>
      <p:sp>
        <p:nvSpPr>
          <p:cNvPr id="16" name="Rectangle 15"/>
          <p:cNvSpPr/>
          <p:nvPr/>
        </p:nvSpPr>
        <p:spPr>
          <a:xfrm>
            <a:off x="1066800" y="1219200"/>
            <a:ext cx="3505200" cy="523220"/>
          </a:xfrm>
          <a:prstGeom prst="rect">
            <a:avLst/>
          </a:prstGeom>
        </p:spPr>
        <p:txBody>
          <a:bodyPr wrap="square">
            <a:spAutoFit/>
          </a:bodyPr>
          <a:lstStyle/>
          <a:p>
            <a:r>
              <a:rPr lang="en-US" sz="2800" b="1" smtClean="0">
                <a:solidFill>
                  <a:srgbClr val="FFFF00"/>
                </a:solidFill>
              </a:rPr>
              <a:t>1.Cơ sở lý luận</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ppt_x</p:attrName>
                                        </p:attrNameLst>
                                      </p:cBhvr>
                                      <p:tavLst>
                                        <p:tav tm="0">
                                          <p:val>
                                            <p:strVal val="#ppt_x-.2"/>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44" dur="10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1000" fill="hold"/>
                                        <p:tgtEl>
                                          <p:spTgt spid="8"/>
                                        </p:tgtEl>
                                        <p:attrNameLst>
                                          <p:attrName>ppt_x</p:attrName>
                                        </p:attrNameLst>
                                      </p:cBhvr>
                                      <p:tavLst>
                                        <p:tav tm="0">
                                          <p:val>
                                            <p:strVal val="#ppt_x-.2"/>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58" dur="1000"/>
                                        <p:tgtEl>
                                          <p:spTgt spid="8"/>
                                        </p:tgtEl>
                                      </p:cBhvr>
                                    </p:animEffect>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9" presetClass="entr" presetSubtype="0" fill="hold" grpId="0" nodeType="click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1000" fill="hold"/>
                                        <p:tgtEl>
                                          <p:spTgt spid="9"/>
                                        </p:tgtEl>
                                        <p:attrNameLst>
                                          <p:attrName>ppt_x</p:attrName>
                                        </p:attrNameLst>
                                      </p:cBhvr>
                                      <p:tavLst>
                                        <p:tav tm="0">
                                          <p:val>
                                            <p:strVal val="#ppt_x-.2"/>
                                          </p:val>
                                        </p:tav>
                                        <p:tav tm="100000">
                                          <p:val>
                                            <p:strVal val="#ppt_x"/>
                                          </p:val>
                                        </p:tav>
                                      </p:tavLst>
                                    </p:anim>
                                    <p:anim calcmode="lin" valueType="num">
                                      <p:cBhvr>
                                        <p:cTn id="71"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72" dur="1000"/>
                                        <p:tgtEl>
                                          <p:spTgt spid="9"/>
                                        </p:tgtEl>
                                      </p:cBhvr>
                                    </p:animEffect>
                                  </p:childTnLst>
                                </p:cTn>
                              </p:par>
                            </p:childTnLst>
                          </p:cTn>
                        </p:par>
                      </p:childTnLst>
                    </p:cTn>
                  </p:par>
                  <p:par>
                    <p:cTn id="73" fill="hold">
                      <p:stCondLst>
                        <p:cond delay="indefinite"/>
                      </p:stCondLst>
                      <p:childTnLst>
                        <p:par>
                          <p:cTn id="74" fill="hold">
                            <p:stCondLst>
                              <p:cond delay="0"/>
                            </p:stCondLst>
                            <p:childTnLst>
                              <p:par>
                                <p:cTn id="75" presetID="29" presetClass="entr" presetSubtype="0" fill="hold" grpId="0" nodeType="click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1000" fill="hold"/>
                                        <p:tgtEl>
                                          <p:spTgt spid="10"/>
                                        </p:tgtEl>
                                        <p:attrNameLst>
                                          <p:attrName>ppt_x</p:attrName>
                                        </p:attrNameLst>
                                      </p:cBhvr>
                                      <p:tavLst>
                                        <p:tav tm="0">
                                          <p:val>
                                            <p:strVal val="#ppt_x-.2"/>
                                          </p:val>
                                        </p:tav>
                                        <p:tav tm="100000">
                                          <p:val>
                                            <p:strVal val="#ppt_x"/>
                                          </p:val>
                                        </p:tav>
                                      </p:tavLst>
                                    </p:anim>
                                    <p:anim calcmode="lin" valueType="num">
                                      <p:cBhvr>
                                        <p:cTn id="7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79" dur="1000"/>
                                        <p:tgtEl>
                                          <p:spTgt spid="10"/>
                                        </p:tgtEl>
                                      </p:cBhvr>
                                    </p:animEffect>
                                  </p:childTnLst>
                                </p:cTn>
                              </p:par>
                            </p:childTnLst>
                          </p:cTn>
                        </p:par>
                      </p:childTnLst>
                    </p:cTn>
                  </p:par>
                  <p:par>
                    <p:cTn id="80" fill="hold">
                      <p:stCondLst>
                        <p:cond delay="indefinite"/>
                      </p:stCondLst>
                      <p:childTnLst>
                        <p:par>
                          <p:cTn id="81" fill="hold">
                            <p:stCondLst>
                              <p:cond delay="0"/>
                            </p:stCondLst>
                            <p:childTnLst>
                              <p:par>
                                <p:cTn id="82" presetID="47" presetClass="entr" presetSubtype="0" fill="hold" grpId="0" nodeType="click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fade">
                                      <p:cBhvr>
                                        <p:cTn id="84" dur="1000"/>
                                        <p:tgtEl>
                                          <p:spTgt spid="11"/>
                                        </p:tgtEl>
                                      </p:cBhvr>
                                    </p:animEffect>
                                    <p:anim calcmode="lin" valueType="num">
                                      <p:cBhvr>
                                        <p:cTn id="85" dur="1000" fill="hold"/>
                                        <p:tgtEl>
                                          <p:spTgt spid="11"/>
                                        </p:tgtEl>
                                        <p:attrNameLst>
                                          <p:attrName>ppt_x</p:attrName>
                                        </p:attrNameLst>
                                      </p:cBhvr>
                                      <p:tavLst>
                                        <p:tav tm="0">
                                          <p:val>
                                            <p:strVal val="#ppt_x"/>
                                          </p:val>
                                        </p:tav>
                                        <p:tav tm="100000">
                                          <p:val>
                                            <p:strVal val="#ppt_x"/>
                                          </p:val>
                                        </p:tav>
                                      </p:tavLst>
                                    </p:anim>
                                    <p:anim calcmode="lin" valueType="num">
                                      <p:cBhvr>
                                        <p:cTn id="8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3" grpId="0"/>
      <p:bldP spid="4" grpId="0"/>
      <p:bldP spid="5" grpId="0"/>
      <p:bldP spid="6" grpId="0"/>
      <p:bldP spid="7" grpId="0"/>
      <p:bldP spid="8" grpId="0"/>
      <p:bldP spid="9" grpId="0"/>
      <p:bldP spid="10" grpId="0"/>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85800" y="533400"/>
            <a:ext cx="1738313" cy="708025"/>
          </a:xfrm>
          <a:prstGeom prst="rect">
            <a:avLst/>
          </a:prstGeom>
          <a:noFill/>
          <a:ln w="9525">
            <a:noFill/>
            <a:miter lim="800000"/>
            <a:headEnd/>
            <a:tailEnd/>
          </a:ln>
        </p:spPr>
        <p:txBody>
          <a:bodyPr wrap="none">
            <a:spAutoFit/>
          </a:bodyPr>
          <a:lstStyle/>
          <a:p>
            <a:r>
              <a:rPr lang="en-US" sz="4000">
                <a:solidFill>
                  <a:srgbClr val="00FF00"/>
                </a:solidFill>
                <a:sym typeface="Wingdings" pitchFamily="2" charset="2"/>
              </a:rPr>
              <a:t>Giá trị?</a:t>
            </a:r>
            <a:endParaRPr lang="en-US" sz="4000">
              <a:solidFill>
                <a:srgbClr val="00FF00"/>
              </a:solidFill>
            </a:endParaRPr>
          </a:p>
        </p:txBody>
      </p:sp>
      <p:sp>
        <p:nvSpPr>
          <p:cNvPr id="3" name="Rectangle 2"/>
          <p:cNvSpPr>
            <a:spLocks noChangeArrowheads="1"/>
          </p:cNvSpPr>
          <p:nvPr/>
        </p:nvSpPr>
        <p:spPr bwMode="auto">
          <a:xfrm>
            <a:off x="838200" y="1295400"/>
            <a:ext cx="7924800" cy="2062163"/>
          </a:xfrm>
          <a:prstGeom prst="rect">
            <a:avLst/>
          </a:prstGeom>
          <a:noFill/>
          <a:ln w="9525">
            <a:noFill/>
            <a:miter lim="800000"/>
            <a:headEnd/>
            <a:tailEnd/>
          </a:ln>
        </p:spPr>
        <p:txBody>
          <a:bodyPr>
            <a:spAutoFit/>
          </a:bodyPr>
          <a:lstStyle/>
          <a:p>
            <a:pPr algn="just"/>
            <a:r>
              <a:rPr lang="en-US" sz="3200">
                <a:sym typeface="Wingdings" pitchFamily="2" charset="2"/>
              </a:rPr>
              <a:t> Là những khách thể vật chất hay tinh thần có khả năng thỏa mãn nhu cầu nào đó của con người, giai cấp, XH đáp ứng mục đích và lợi ích của họ.</a:t>
            </a:r>
            <a:endParaRPr lang="en-US" sz="3200"/>
          </a:p>
        </p:txBody>
      </p:sp>
      <p:sp>
        <p:nvSpPr>
          <p:cNvPr id="4" name="Rectangle 3"/>
          <p:cNvSpPr>
            <a:spLocks noChangeArrowheads="1"/>
          </p:cNvSpPr>
          <p:nvPr/>
        </p:nvSpPr>
        <p:spPr bwMode="auto">
          <a:xfrm>
            <a:off x="1143000" y="4038600"/>
            <a:ext cx="7653338" cy="1570038"/>
          </a:xfrm>
          <a:prstGeom prst="rect">
            <a:avLst/>
          </a:prstGeom>
          <a:noFill/>
          <a:ln w="9525">
            <a:noFill/>
            <a:miter lim="800000"/>
            <a:headEnd/>
            <a:tailEnd/>
          </a:ln>
        </p:spPr>
        <p:txBody>
          <a:bodyPr wrap="none">
            <a:spAutoFit/>
          </a:bodyPr>
          <a:lstStyle/>
          <a:p>
            <a:pPr>
              <a:buFont typeface="Wingdings" pitchFamily="2" charset="2"/>
              <a:buChar char="Ä"/>
            </a:pPr>
            <a:r>
              <a:rPr lang="en-US" sz="3200">
                <a:solidFill>
                  <a:srgbClr val="00FF00"/>
                </a:solidFill>
                <a:sym typeface="Wingdings" pitchFamily="2" charset="2"/>
              </a:rPr>
              <a:t>Giá trị</a:t>
            </a:r>
            <a:r>
              <a:rPr lang="en-US" sz="3200">
                <a:sym typeface="Wingdings" pitchFamily="2" charset="2"/>
              </a:rPr>
              <a:t> 	  thay đổi theo thời gian</a:t>
            </a:r>
          </a:p>
          <a:p>
            <a:r>
              <a:rPr lang="en-US" sz="3200">
                <a:sym typeface="Wingdings" pitchFamily="2" charset="2"/>
              </a:rPr>
              <a:t>		  khác biệt trong các không gian</a:t>
            </a:r>
          </a:p>
          <a:p>
            <a:r>
              <a:rPr lang="en-US" sz="3200">
                <a:sym typeface="Wingdings" pitchFamily="2" charset="2"/>
              </a:rPr>
              <a:t>		  khác biệt ở mỗi chủ thể</a:t>
            </a:r>
            <a:endParaRPr lang="en-US" sz="3200"/>
          </a:p>
        </p:txBody>
      </p:sp>
      <p:sp>
        <p:nvSpPr>
          <p:cNvPr id="5" name="Rectangle 4"/>
          <p:cNvSpPr>
            <a:spLocks noChangeArrowheads="1"/>
          </p:cNvSpPr>
          <p:nvPr/>
        </p:nvSpPr>
        <p:spPr bwMode="auto">
          <a:xfrm>
            <a:off x="1219200" y="3362980"/>
            <a:ext cx="7319632" cy="523220"/>
          </a:xfrm>
          <a:prstGeom prst="rect">
            <a:avLst/>
          </a:prstGeom>
          <a:noFill/>
          <a:ln w="9525">
            <a:noFill/>
            <a:miter lim="800000"/>
            <a:headEnd/>
            <a:tailEnd/>
          </a:ln>
        </p:spPr>
        <p:txBody>
          <a:bodyPr wrap="none">
            <a:spAutoFit/>
          </a:bodyPr>
          <a:lstStyle/>
          <a:p>
            <a:r>
              <a:rPr lang="en-US" sz="2800">
                <a:sym typeface="Wingdings" pitchFamily="2" charset="2"/>
              </a:rPr>
              <a:t>Nhu cầu  chuẩn mực (thước đo)  hành vi</a:t>
            </a:r>
            <a:endParaRPr lang="en-US" sz="2800"/>
          </a:p>
        </p:txBody>
      </p:sp>
      <p:cxnSp>
        <p:nvCxnSpPr>
          <p:cNvPr id="6" name="Straight Arrow Connector 5"/>
          <p:cNvCxnSpPr>
            <a:cxnSpLocks noChangeShapeType="1"/>
          </p:cNvCxnSpPr>
          <p:nvPr/>
        </p:nvCxnSpPr>
        <p:spPr bwMode="auto">
          <a:xfrm rot="5400000">
            <a:off x="1715294" y="5295106"/>
            <a:ext cx="838200" cy="1588"/>
          </a:xfrm>
          <a:prstGeom prst="straightConnector1">
            <a:avLst/>
          </a:prstGeom>
          <a:noFill/>
          <a:ln w="9525" algn="ctr">
            <a:solidFill>
              <a:schemeClr val="tx1"/>
            </a:solidFill>
            <a:round/>
            <a:headEnd/>
            <a:tailEnd type="arrow" w="med" len="med"/>
          </a:ln>
        </p:spPr>
      </p:cxnSp>
      <p:sp>
        <p:nvSpPr>
          <p:cNvPr id="10" name="TextBox 9"/>
          <p:cNvSpPr txBox="1">
            <a:spLocks noChangeArrowheads="1"/>
          </p:cNvSpPr>
          <p:nvPr/>
        </p:nvSpPr>
        <p:spPr bwMode="auto">
          <a:xfrm>
            <a:off x="990600" y="5800725"/>
            <a:ext cx="3429000" cy="461665"/>
          </a:xfrm>
          <a:prstGeom prst="rect">
            <a:avLst/>
          </a:prstGeom>
          <a:noFill/>
          <a:ln w="9525">
            <a:noFill/>
            <a:miter lim="800000"/>
            <a:headEnd/>
            <a:tailEnd/>
          </a:ln>
        </p:spPr>
        <p:txBody>
          <a:bodyPr>
            <a:spAutoFit/>
          </a:bodyPr>
          <a:lstStyle/>
          <a:p>
            <a:r>
              <a:rPr lang="en-US" sz="2400" b="1"/>
              <a:t>Chân – Thiện – Mỹ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ppt_x</p:attrName>
                                        </p:attrNameLst>
                                      </p:cBhvr>
                                      <p:tavLst>
                                        <p:tav tm="0">
                                          <p:val>
                                            <p:strVal val="#ppt_x-.2"/>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strVal val="#ppt_w*0.70"/>
                                          </p:val>
                                        </p:tav>
                                        <p:tav tm="100000">
                                          <p:val>
                                            <p:strVal val="#ppt_w"/>
                                          </p:val>
                                        </p:tav>
                                      </p:tavLst>
                                    </p:anim>
                                    <p:anim calcmode="lin" valueType="num">
                                      <p:cBhvr>
                                        <p:cTn id="21" dur="1000" fill="hold"/>
                                        <p:tgtEl>
                                          <p:spTgt spid="5"/>
                                        </p:tgtEl>
                                        <p:attrNameLst>
                                          <p:attrName>ppt_h</p:attrName>
                                        </p:attrNameLst>
                                      </p:cBhvr>
                                      <p:tavLst>
                                        <p:tav tm="0">
                                          <p:val>
                                            <p:strVal val="#ppt_h"/>
                                          </p:val>
                                        </p:tav>
                                        <p:tav tm="100000">
                                          <p:val>
                                            <p:strVal val="#ppt_h"/>
                                          </p:val>
                                        </p:tav>
                                      </p:tavLst>
                                    </p:anim>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
                                          </p:val>
                                        </p:tav>
                                        <p:tav tm="100000">
                                          <p:val>
                                            <p:strVal val="#ppt_x"/>
                                          </p:val>
                                        </p:tav>
                                      </p:tavLst>
                                    </p:anim>
                                    <p:anim calcmode="lin" valueType="num">
                                      <p:cBhvr>
                                        <p:cTn id="3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grpId="0" nodeType="clickEffect">
                                  <p:stCondLst>
                                    <p:cond delay="0"/>
                                  </p:stCondLst>
                                  <p:iterate type="lt">
                                    <p:tmPct val="10000"/>
                                  </p:iterate>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anim calcmode="lin" valueType="num">
                                      <p:cBhvr>
                                        <p:cTn id="42" dur="2000" fill="hold"/>
                                        <p:tgtEl>
                                          <p:spTgt spid="10"/>
                                        </p:tgtEl>
                                        <p:attrNameLst>
                                          <p:attrName>ppt_w</p:attrName>
                                        </p:attrNameLst>
                                      </p:cBhvr>
                                      <p:tavLst>
                                        <p:tav tm="0" fmla="#ppt_w*sin(2.5*pi*$)">
                                          <p:val>
                                            <p:fltVal val="0"/>
                                          </p:val>
                                        </p:tav>
                                        <p:tav tm="100000">
                                          <p:val>
                                            <p:fltVal val="1"/>
                                          </p:val>
                                        </p:tav>
                                      </p:tavLst>
                                    </p:anim>
                                    <p:anim calcmode="lin" valueType="num">
                                      <p:cBhvr>
                                        <p:cTn id="43"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838200" y="533400"/>
            <a:ext cx="1941513" cy="646113"/>
          </a:xfrm>
          <a:prstGeom prst="rect">
            <a:avLst/>
          </a:prstGeom>
          <a:noFill/>
          <a:ln w="9525">
            <a:noFill/>
            <a:miter lim="800000"/>
            <a:headEnd/>
            <a:tailEnd/>
          </a:ln>
        </p:spPr>
        <p:txBody>
          <a:bodyPr wrap="none">
            <a:spAutoFit/>
          </a:bodyPr>
          <a:lstStyle/>
          <a:p>
            <a:r>
              <a:rPr lang="en-US" sz="3600">
                <a:solidFill>
                  <a:srgbClr val="00FF00"/>
                </a:solidFill>
                <a:sym typeface="Wingdings" pitchFamily="2" charset="2"/>
              </a:rPr>
              <a:t>Văn hóa?</a:t>
            </a:r>
            <a:endParaRPr lang="en-US" sz="3600">
              <a:solidFill>
                <a:srgbClr val="00FF00"/>
              </a:solidFill>
            </a:endParaRPr>
          </a:p>
        </p:txBody>
      </p:sp>
      <p:sp>
        <p:nvSpPr>
          <p:cNvPr id="3" name="Rectangle 2"/>
          <p:cNvSpPr>
            <a:spLocks noChangeArrowheads="1"/>
          </p:cNvSpPr>
          <p:nvPr/>
        </p:nvSpPr>
        <p:spPr bwMode="auto">
          <a:xfrm>
            <a:off x="1676400" y="1371600"/>
            <a:ext cx="6326188" cy="646113"/>
          </a:xfrm>
          <a:prstGeom prst="rect">
            <a:avLst/>
          </a:prstGeom>
          <a:noFill/>
          <a:ln w="9525">
            <a:noFill/>
            <a:miter lim="800000"/>
            <a:headEnd/>
            <a:tailEnd/>
          </a:ln>
        </p:spPr>
        <p:txBody>
          <a:bodyPr wrap="none">
            <a:spAutoFit/>
          </a:bodyPr>
          <a:lstStyle/>
          <a:p>
            <a:r>
              <a:rPr lang="en-US" sz="3600">
                <a:solidFill>
                  <a:srgbClr val="FFFF00"/>
                </a:solidFill>
                <a:sym typeface="Wingdings" pitchFamily="2" charset="2"/>
              </a:rPr>
              <a:t>Đặc trưng bản chất của Văn hóa?</a:t>
            </a:r>
            <a:endParaRPr lang="en-US" sz="3600">
              <a:solidFill>
                <a:srgbClr val="FFFF00"/>
              </a:solidFill>
            </a:endParaRPr>
          </a:p>
        </p:txBody>
      </p:sp>
      <p:sp>
        <p:nvSpPr>
          <p:cNvPr id="6" name="Rectangle 5"/>
          <p:cNvSpPr>
            <a:spLocks noChangeArrowheads="1"/>
          </p:cNvSpPr>
          <p:nvPr/>
        </p:nvSpPr>
        <p:spPr bwMode="auto">
          <a:xfrm>
            <a:off x="381000" y="3505200"/>
            <a:ext cx="1565275" cy="584200"/>
          </a:xfrm>
          <a:prstGeom prst="rect">
            <a:avLst/>
          </a:prstGeom>
          <a:noFill/>
          <a:ln w="9525">
            <a:noFill/>
            <a:miter lim="800000"/>
            <a:headEnd/>
            <a:tailEnd/>
          </a:ln>
        </p:spPr>
        <p:txBody>
          <a:bodyPr wrap="none">
            <a:spAutoFit/>
          </a:bodyPr>
          <a:lstStyle/>
          <a:p>
            <a:r>
              <a:rPr lang="en-US" sz="3200">
                <a:solidFill>
                  <a:srgbClr val="00FF00"/>
                </a:solidFill>
                <a:sym typeface="Wingdings" pitchFamily="2" charset="2"/>
              </a:rPr>
              <a:t>Văn hóa</a:t>
            </a:r>
            <a:endParaRPr lang="en-US" sz="3200">
              <a:solidFill>
                <a:srgbClr val="00FF00"/>
              </a:solidFill>
            </a:endParaRPr>
          </a:p>
        </p:txBody>
      </p:sp>
      <p:cxnSp>
        <p:nvCxnSpPr>
          <p:cNvPr id="8" name="Straight Arrow Connector 7"/>
          <p:cNvCxnSpPr>
            <a:cxnSpLocks noChangeShapeType="1"/>
          </p:cNvCxnSpPr>
          <p:nvPr/>
        </p:nvCxnSpPr>
        <p:spPr bwMode="auto">
          <a:xfrm flipV="1">
            <a:off x="1981200" y="2743200"/>
            <a:ext cx="1143000" cy="1066800"/>
          </a:xfrm>
          <a:prstGeom prst="straightConnector1">
            <a:avLst/>
          </a:prstGeom>
          <a:noFill/>
          <a:ln w="9525" algn="ctr">
            <a:solidFill>
              <a:schemeClr val="tx1"/>
            </a:solidFill>
            <a:round/>
            <a:headEnd/>
            <a:tailEnd type="arrow" w="med" len="med"/>
          </a:ln>
        </p:spPr>
      </p:cxnSp>
      <p:cxnSp>
        <p:nvCxnSpPr>
          <p:cNvPr id="9" name="Straight Arrow Connector 8"/>
          <p:cNvCxnSpPr>
            <a:cxnSpLocks noChangeShapeType="1"/>
          </p:cNvCxnSpPr>
          <p:nvPr/>
        </p:nvCxnSpPr>
        <p:spPr bwMode="auto">
          <a:xfrm>
            <a:off x="2057400" y="3810000"/>
            <a:ext cx="990600" cy="1588"/>
          </a:xfrm>
          <a:prstGeom prst="straightConnector1">
            <a:avLst/>
          </a:prstGeom>
          <a:noFill/>
          <a:ln w="9525" algn="ctr">
            <a:solidFill>
              <a:schemeClr val="tx1"/>
            </a:solidFill>
            <a:round/>
            <a:headEnd/>
            <a:tailEnd type="arrow" w="med" len="med"/>
          </a:ln>
        </p:spPr>
      </p:cxnSp>
      <p:cxnSp>
        <p:nvCxnSpPr>
          <p:cNvPr id="10" name="Straight Arrow Connector 9"/>
          <p:cNvCxnSpPr>
            <a:cxnSpLocks noChangeShapeType="1"/>
          </p:cNvCxnSpPr>
          <p:nvPr/>
        </p:nvCxnSpPr>
        <p:spPr bwMode="auto">
          <a:xfrm>
            <a:off x="2057400" y="3810000"/>
            <a:ext cx="1066800" cy="762000"/>
          </a:xfrm>
          <a:prstGeom prst="straightConnector1">
            <a:avLst/>
          </a:prstGeom>
          <a:noFill/>
          <a:ln w="9525" algn="ctr">
            <a:solidFill>
              <a:schemeClr val="tx1"/>
            </a:solidFill>
            <a:round/>
            <a:headEnd/>
            <a:tailEnd type="arrow" w="med" len="med"/>
          </a:ln>
        </p:spPr>
      </p:cxnSp>
      <p:sp>
        <p:nvSpPr>
          <p:cNvPr id="15" name="Rectangle 14"/>
          <p:cNvSpPr>
            <a:spLocks noChangeArrowheads="1"/>
          </p:cNvSpPr>
          <p:nvPr/>
        </p:nvSpPr>
        <p:spPr bwMode="auto">
          <a:xfrm>
            <a:off x="3276600" y="2362200"/>
            <a:ext cx="5867400" cy="1077913"/>
          </a:xfrm>
          <a:prstGeom prst="rect">
            <a:avLst/>
          </a:prstGeom>
          <a:noFill/>
          <a:ln w="9525">
            <a:noFill/>
            <a:miter lim="800000"/>
            <a:headEnd/>
            <a:tailEnd/>
          </a:ln>
        </p:spPr>
        <p:txBody>
          <a:bodyPr>
            <a:spAutoFit/>
          </a:bodyPr>
          <a:lstStyle/>
          <a:p>
            <a:r>
              <a:rPr lang="en-US" sz="3200"/>
              <a:t>Được sáng tạo như một phương thức tồn tại đặc thù</a:t>
            </a:r>
          </a:p>
        </p:txBody>
      </p:sp>
      <p:sp>
        <p:nvSpPr>
          <p:cNvPr id="17" name="Rectangle 16"/>
          <p:cNvSpPr>
            <a:spLocks noChangeArrowheads="1"/>
          </p:cNvSpPr>
          <p:nvPr/>
        </p:nvSpPr>
        <p:spPr bwMode="auto">
          <a:xfrm>
            <a:off x="3276600" y="3581400"/>
            <a:ext cx="4953000" cy="584200"/>
          </a:xfrm>
          <a:prstGeom prst="rect">
            <a:avLst/>
          </a:prstGeom>
          <a:noFill/>
          <a:ln w="9525">
            <a:noFill/>
            <a:miter lim="800000"/>
            <a:headEnd/>
            <a:tailEnd/>
          </a:ln>
        </p:spPr>
        <p:txBody>
          <a:bodyPr>
            <a:spAutoFit/>
          </a:bodyPr>
          <a:lstStyle/>
          <a:p>
            <a:r>
              <a:rPr lang="en-US" sz="3200">
                <a:sym typeface="Wingdings" pitchFamily="2" charset="2"/>
              </a:rPr>
              <a:t>Hình thành nên con người</a:t>
            </a:r>
            <a:endParaRPr lang="en-US" sz="3200"/>
          </a:p>
        </p:txBody>
      </p:sp>
      <p:sp>
        <p:nvSpPr>
          <p:cNvPr id="18" name="Rectangle 17"/>
          <p:cNvSpPr>
            <a:spLocks noChangeArrowheads="1"/>
          </p:cNvSpPr>
          <p:nvPr/>
        </p:nvSpPr>
        <p:spPr bwMode="auto">
          <a:xfrm>
            <a:off x="3276600" y="4343400"/>
            <a:ext cx="4648200" cy="584200"/>
          </a:xfrm>
          <a:prstGeom prst="rect">
            <a:avLst/>
          </a:prstGeom>
          <a:noFill/>
          <a:ln w="9525">
            <a:noFill/>
            <a:miter lim="800000"/>
            <a:headEnd/>
            <a:tailEnd/>
          </a:ln>
        </p:spPr>
        <p:txBody>
          <a:bodyPr>
            <a:spAutoFit/>
          </a:bodyPr>
          <a:lstStyle/>
          <a:p>
            <a:r>
              <a:rPr lang="en-US" sz="3200">
                <a:sym typeface="Wingdings" pitchFamily="2" charset="2"/>
              </a:rPr>
              <a:t>Hệ thống các giá trị</a:t>
            </a:r>
            <a:endParaRPr lang="en-US" sz="3200"/>
          </a:p>
        </p:txBody>
      </p:sp>
      <p:sp>
        <p:nvSpPr>
          <p:cNvPr id="14" name="TextBox 13"/>
          <p:cNvSpPr txBox="1">
            <a:spLocks noChangeArrowheads="1"/>
          </p:cNvSpPr>
          <p:nvPr/>
        </p:nvSpPr>
        <p:spPr bwMode="auto">
          <a:xfrm>
            <a:off x="990600" y="5638800"/>
            <a:ext cx="3429000" cy="461665"/>
          </a:xfrm>
          <a:prstGeom prst="rect">
            <a:avLst/>
          </a:prstGeom>
          <a:noFill/>
          <a:ln w="9525">
            <a:noFill/>
            <a:miter lim="800000"/>
            <a:headEnd/>
            <a:tailEnd/>
          </a:ln>
        </p:spPr>
        <p:txBody>
          <a:bodyPr>
            <a:spAutoFit/>
          </a:bodyPr>
          <a:lstStyle/>
          <a:p>
            <a:r>
              <a:rPr lang="en-US" sz="2400"/>
              <a:t>Chân – Thiện – Mỹ</a:t>
            </a:r>
          </a:p>
        </p:txBody>
      </p:sp>
      <p:cxnSp>
        <p:nvCxnSpPr>
          <p:cNvPr id="16" name="Straight Arrow Connector 15"/>
          <p:cNvCxnSpPr>
            <a:cxnSpLocks noChangeShapeType="1"/>
          </p:cNvCxnSpPr>
          <p:nvPr/>
        </p:nvCxnSpPr>
        <p:spPr bwMode="auto">
          <a:xfrm rot="5400000">
            <a:off x="724694" y="4837906"/>
            <a:ext cx="1295400" cy="1588"/>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3"/>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ppt_x</p:attrName>
                                        </p:attrNameLst>
                                      </p:cBhvr>
                                      <p:tavLst>
                                        <p:tav tm="0">
                                          <p:val>
                                            <p:strVal val="#ppt_x-.2"/>
                                          </p:val>
                                        </p:tav>
                                        <p:tav tm="100000">
                                          <p:val>
                                            <p:strVal val="#ppt_x"/>
                                          </p:val>
                                        </p:tav>
                                      </p:tavLst>
                                    </p:anim>
                                    <p:anim calcmode="lin" valueType="num">
                                      <p:cBhvr>
                                        <p:cTn id="36" dur="1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ppt_x</p:attrName>
                                        </p:attrNameLst>
                                      </p:cBhvr>
                                      <p:tavLst>
                                        <p:tav tm="0">
                                          <p:val>
                                            <p:strVal val="#ppt_x-.2"/>
                                          </p:val>
                                        </p:tav>
                                        <p:tav tm="100000">
                                          <p:val>
                                            <p:strVal val="#ppt_x"/>
                                          </p:val>
                                        </p:tav>
                                      </p:tavLst>
                                    </p:anim>
                                    <p:anim calcmode="lin" valueType="num">
                                      <p:cBhvr>
                                        <p:cTn id="43"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44" dur="10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1000" fill="hold"/>
                                        <p:tgtEl>
                                          <p:spTgt spid="17"/>
                                        </p:tgtEl>
                                        <p:attrNameLst>
                                          <p:attrName>ppt_x</p:attrName>
                                        </p:attrNameLst>
                                      </p:cBhvr>
                                      <p:tavLst>
                                        <p:tav tm="0">
                                          <p:val>
                                            <p:strVal val="#ppt_x-.2"/>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51" dur="10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
                                          </p:val>
                                        </p:tav>
                                        <p:tav tm="100000">
                                          <p:val>
                                            <p:strVal val="#ppt_x"/>
                                          </p:val>
                                        </p:tav>
                                      </p:tavLst>
                                    </p:anim>
                                    <p:anim calcmode="lin" valueType="num">
                                      <p:cBhvr>
                                        <p:cTn id="5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grpId="0" nodeType="click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1000" fill="hold"/>
                                        <p:tgtEl>
                                          <p:spTgt spid="18"/>
                                        </p:tgtEl>
                                        <p:attrNameLst>
                                          <p:attrName>ppt_x</p:attrName>
                                        </p:attrNameLst>
                                      </p:cBhvr>
                                      <p:tavLst>
                                        <p:tav tm="0">
                                          <p:val>
                                            <p:strVal val="#ppt_x-.2"/>
                                          </p:val>
                                        </p:tav>
                                        <p:tav tm="100000">
                                          <p:val>
                                            <p:strVal val="#ppt_x"/>
                                          </p:val>
                                        </p:tav>
                                      </p:tavLst>
                                    </p:anim>
                                    <p:anim calcmode="lin" valueType="num">
                                      <p:cBhvr>
                                        <p:cTn id="6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5" dur="10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nodeType="click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1000"/>
                                        <p:tgtEl>
                                          <p:spTgt spid="16"/>
                                        </p:tgtEl>
                                      </p:cBhvr>
                                    </p:animEffect>
                                    <p:anim calcmode="lin" valueType="num">
                                      <p:cBhvr>
                                        <p:cTn id="71" dur="1000" fill="hold"/>
                                        <p:tgtEl>
                                          <p:spTgt spid="16"/>
                                        </p:tgtEl>
                                        <p:attrNameLst>
                                          <p:attrName>ppt_x</p:attrName>
                                        </p:attrNameLst>
                                      </p:cBhvr>
                                      <p:tavLst>
                                        <p:tav tm="0">
                                          <p:val>
                                            <p:strVal val="#ppt_x"/>
                                          </p:val>
                                        </p:tav>
                                        <p:tav tm="100000">
                                          <p:val>
                                            <p:strVal val="#ppt_x"/>
                                          </p:val>
                                        </p:tav>
                                      </p:tavLst>
                                    </p:anim>
                                    <p:anim calcmode="lin" valueType="num">
                                      <p:cBhvr>
                                        <p:cTn id="7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9" presetClass="entr" presetSubtype="0"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p:cTn id="77" dur="1000" fill="hold"/>
                                        <p:tgtEl>
                                          <p:spTgt spid="14"/>
                                        </p:tgtEl>
                                        <p:attrNameLst>
                                          <p:attrName>ppt_x</p:attrName>
                                        </p:attrNameLst>
                                      </p:cBhvr>
                                      <p:tavLst>
                                        <p:tav tm="0">
                                          <p:val>
                                            <p:strVal val="#ppt_x-.2"/>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7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15" grpId="0"/>
      <p:bldP spid="17" grpId="0"/>
      <p:bldP spid="18"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09600" y="1219200"/>
            <a:ext cx="8305800" cy="5029582"/>
          </a:xfrm>
          <a:prstGeom prst="rect">
            <a:avLst/>
          </a:prstGeom>
          <a:noFill/>
          <a:ln w="9525">
            <a:noFill/>
            <a:miter lim="800000"/>
            <a:headEnd/>
            <a:tailEnd/>
          </a:ln>
        </p:spPr>
        <p:txBody>
          <a:bodyPr>
            <a:spAutoFit/>
          </a:bodyPr>
          <a:lstStyle/>
          <a:p>
            <a:pPr>
              <a:lnSpc>
                <a:spcPts val="3500"/>
              </a:lnSpc>
            </a:pPr>
            <a:r>
              <a:rPr lang="en-US" sz="2400"/>
              <a:t>Chủ tịch Hồ Chí Minh viết:</a:t>
            </a:r>
          </a:p>
          <a:p>
            <a:pPr algn="just">
              <a:lnSpc>
                <a:spcPts val="3500"/>
              </a:lnSpc>
            </a:pPr>
            <a:r>
              <a:rPr lang="en-US" sz="2400"/>
              <a:t>“</a:t>
            </a:r>
            <a:r>
              <a:rPr lang="en-US" sz="2400" i="1"/>
              <a:t>Vì lẽ sinh tồn cũng như mục đích của cuộc sống</a:t>
            </a:r>
            <a:r>
              <a:rPr lang="en-US" sz="2400"/>
              <a:t>, loài người mới </a:t>
            </a:r>
            <a:r>
              <a:rPr lang="en-US" sz="2400" i="1"/>
              <a:t>sáng tạo và phát minh</a:t>
            </a:r>
            <a:r>
              <a:rPr lang="en-US" sz="2400"/>
              <a:t> ra </a:t>
            </a:r>
            <a:r>
              <a:rPr lang="en-US" sz="2400" i="1"/>
              <a:t>ngôn ngữ, chữ viết, đạo đức, pháp luật, khoa học, tôn giáo, văn học, nghệ thuật, những công cụ cho sinh hoạt hàng ngày về mặc, ăn, ở và những phương thức sử dụng</a:t>
            </a:r>
            <a:r>
              <a:rPr lang="en-US" sz="2400"/>
              <a:t>. </a:t>
            </a:r>
            <a:r>
              <a:rPr lang="en-US" sz="2400" i="1"/>
              <a:t>Toàn bộ những sáng tạo và phát minh đó tức là v</a:t>
            </a:r>
            <a:r>
              <a:rPr lang="vi-VN" sz="2400" i="1"/>
              <a:t>ăn hóa</a:t>
            </a:r>
            <a:r>
              <a:rPr lang="en-US" sz="2400"/>
              <a:t>. V</a:t>
            </a:r>
            <a:r>
              <a:rPr lang="vi-VN" sz="2400"/>
              <a:t>ăn hóa</a:t>
            </a:r>
            <a:r>
              <a:rPr lang="en-US" sz="2400"/>
              <a:t> là sự tổng hợp của mọi phương thức sinh hoạt cùng với biểu hiện của nó mà loài người đã sản sinh ra nhằm </a:t>
            </a:r>
            <a:r>
              <a:rPr lang="en-US" sz="2400" i="1"/>
              <a:t>thích ứng những nhu cầu đời sống và đòi hỏi của sự sinh tồn</a:t>
            </a:r>
            <a:r>
              <a:rPr lang="en-US" sz="2400"/>
              <a:t>.”</a:t>
            </a:r>
          </a:p>
          <a:p>
            <a:pPr algn="ctr">
              <a:lnSpc>
                <a:spcPts val="3500"/>
              </a:lnSpc>
            </a:pPr>
            <a:r>
              <a:rPr lang="en-US" sz="2000"/>
              <a:t>(Hồ Chí Minh, Toàn tập, tập 3, Nxb CTQG, 2000, tr. 431)</a:t>
            </a:r>
          </a:p>
        </p:txBody>
      </p:sp>
      <p:sp>
        <p:nvSpPr>
          <p:cNvPr id="3" name="Rectangle 2"/>
          <p:cNvSpPr>
            <a:spLocks noChangeArrowheads="1"/>
          </p:cNvSpPr>
          <p:nvPr/>
        </p:nvSpPr>
        <p:spPr bwMode="auto">
          <a:xfrm>
            <a:off x="838200" y="457200"/>
            <a:ext cx="2208213" cy="769938"/>
          </a:xfrm>
          <a:prstGeom prst="rect">
            <a:avLst/>
          </a:prstGeom>
          <a:noFill/>
          <a:ln w="9525">
            <a:noFill/>
            <a:miter lim="800000"/>
            <a:headEnd/>
            <a:tailEnd/>
          </a:ln>
        </p:spPr>
        <p:txBody>
          <a:bodyPr wrap="none">
            <a:spAutoFit/>
          </a:bodyPr>
          <a:lstStyle/>
          <a:p>
            <a:r>
              <a:rPr lang="en-US" sz="4400">
                <a:solidFill>
                  <a:srgbClr val="00FF00"/>
                </a:solidFill>
                <a:sym typeface="Wingdings" pitchFamily="2" charset="2"/>
              </a:rPr>
              <a:t>Văn hóa</a:t>
            </a:r>
            <a:r>
              <a:rPr lang="en-US" sz="3600">
                <a:solidFill>
                  <a:srgbClr val="00FF00"/>
                </a:solidFill>
                <a:sym typeface="Wingdings" pitchFamily="2" charset="2"/>
              </a:rPr>
              <a:t>:</a:t>
            </a:r>
            <a:endParaRPr lang="en-US" sz="3600">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0" fill="hold"/>
                                        <p:tgtEl>
                                          <p:spTgt spid="2"/>
                                        </p:tgtEl>
                                        <p:attrNameLst>
                                          <p:attrName>ppt_x</p:attrName>
                                        </p:attrNameLst>
                                      </p:cBhvr>
                                      <p:tavLst>
                                        <p:tav tm="0">
                                          <p:val>
                                            <p:strVal val="#ppt_x"/>
                                          </p:val>
                                        </p:tav>
                                        <p:tav tm="100000">
                                          <p:val>
                                            <p:strVal val="#ppt_x"/>
                                          </p:val>
                                        </p:tav>
                                      </p:tavLst>
                                    </p:anim>
                                    <p:anim calcmode="lin" valueType="num">
                                      <p:cBhvr additive="base">
                                        <p:cTn id="15"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7" name="Rectangle 11"/>
          <p:cNvSpPr>
            <a:spLocks noChangeArrowheads="1"/>
          </p:cNvSpPr>
          <p:nvPr/>
        </p:nvSpPr>
        <p:spPr bwMode="auto">
          <a:xfrm>
            <a:off x="381000" y="2286000"/>
            <a:ext cx="8382000" cy="4114800"/>
          </a:xfrm>
          <a:prstGeom prst="rect">
            <a:avLst/>
          </a:prstGeom>
          <a:noFill/>
          <a:ln w="9525">
            <a:noFill/>
            <a:miter lim="800000"/>
            <a:headEnd/>
            <a:tailEnd/>
          </a:ln>
        </p:spPr>
        <p:txBody>
          <a:bodyPr wrap="none" anchor="ctr"/>
          <a:lstStyle/>
          <a:p>
            <a:pPr algn="just"/>
            <a:endParaRPr lang="en-US" sz="2800" b="1" i="1">
              <a:solidFill>
                <a:srgbClr val="FFFF00"/>
              </a:solidFill>
              <a:sym typeface="Wingdings 2" pitchFamily="18" charset="2"/>
            </a:endParaRPr>
          </a:p>
        </p:txBody>
      </p:sp>
      <p:sp>
        <p:nvSpPr>
          <p:cNvPr id="4" name="Rectangle 3"/>
          <p:cNvSpPr/>
          <p:nvPr/>
        </p:nvSpPr>
        <p:spPr>
          <a:xfrm>
            <a:off x="609600" y="457201"/>
            <a:ext cx="8001000" cy="1077218"/>
          </a:xfrm>
          <a:prstGeom prst="rect">
            <a:avLst/>
          </a:prstGeom>
        </p:spPr>
        <p:txBody>
          <a:bodyPr wrap="square">
            <a:spAutoFit/>
          </a:bodyPr>
          <a:lstStyle/>
          <a:p>
            <a:pPr algn="just"/>
            <a:r>
              <a:rPr lang="en-US" sz="3200" b="1" smtClean="0">
                <a:solidFill>
                  <a:srgbClr val="FFFF00"/>
                </a:solidFill>
                <a:effectLst/>
                <a:latin typeface="Times New Roman" pitchFamily="18" charset="0"/>
              </a:rPr>
              <a:t>I. Cơ sở lý luận và thực tiễn của đường lối phát triển văn hóa của Đảng</a:t>
            </a:r>
            <a:endParaRPr lang="en-US" sz="3200" b="1">
              <a:solidFill>
                <a:srgbClr val="FFFF00"/>
              </a:solidFill>
            </a:endParaRPr>
          </a:p>
        </p:txBody>
      </p:sp>
      <p:sp>
        <p:nvSpPr>
          <p:cNvPr id="6" name="Rectangle 5"/>
          <p:cNvSpPr/>
          <p:nvPr/>
        </p:nvSpPr>
        <p:spPr>
          <a:xfrm>
            <a:off x="685800" y="1524000"/>
            <a:ext cx="2908168" cy="584775"/>
          </a:xfrm>
          <a:prstGeom prst="rect">
            <a:avLst/>
          </a:prstGeom>
        </p:spPr>
        <p:txBody>
          <a:bodyPr wrap="none">
            <a:spAutoFit/>
          </a:bodyPr>
          <a:lstStyle/>
          <a:p>
            <a:pPr algn="just"/>
            <a:r>
              <a:rPr lang="en-US" sz="3200" b="1" i="1" smtClean="0">
                <a:solidFill>
                  <a:srgbClr val="FFFF00"/>
                </a:solidFill>
                <a:latin typeface="Times New Roman" pitchFamily="18" charset="0"/>
                <a:cs typeface="Times New Roman" pitchFamily="18" charset="0"/>
              </a:rPr>
              <a:t>1. Cơ sở lý luận</a:t>
            </a:r>
            <a:endParaRPr lang="en-US" sz="1600" b="1" i="1">
              <a:solidFill>
                <a:srgbClr val="FFFF00"/>
              </a:solidFill>
              <a:latin typeface="Times New Roman" pitchFamily="18" charset="0"/>
              <a:cs typeface="Times New Roman" pitchFamily="18" charset="0"/>
            </a:endParaRPr>
          </a:p>
        </p:txBody>
      </p:sp>
      <p:sp>
        <p:nvSpPr>
          <p:cNvPr id="7" name="Rectangle 6"/>
          <p:cNvSpPr/>
          <p:nvPr/>
        </p:nvSpPr>
        <p:spPr>
          <a:xfrm>
            <a:off x="685800" y="2362200"/>
            <a:ext cx="8001000" cy="2677656"/>
          </a:xfrm>
          <a:prstGeom prst="rect">
            <a:avLst/>
          </a:prstGeom>
        </p:spPr>
        <p:txBody>
          <a:bodyPr wrap="square">
            <a:spAutoFit/>
          </a:bodyPr>
          <a:lstStyle/>
          <a:p>
            <a:pPr algn="just"/>
            <a:r>
              <a:rPr lang="en-US" sz="2800" b="1" smtClean="0">
                <a:solidFill>
                  <a:srgbClr val="00FF00"/>
                </a:solidFill>
                <a:latin typeface="Times New Roman" pitchFamily="18" charset="0"/>
                <a:cs typeface="Times New Roman" pitchFamily="18" charset="0"/>
              </a:rPr>
              <a:t>1.2. Chủ nghĩa Mác – Lênin</a:t>
            </a:r>
          </a:p>
          <a:p>
            <a:pPr algn="just"/>
            <a:r>
              <a:rPr lang="en-US" sz="2800" b="1" smtClean="0">
                <a:solidFill>
                  <a:srgbClr val="FFFF00"/>
                </a:solidFill>
                <a:latin typeface="Times New Roman" pitchFamily="18" charset="0"/>
                <a:cs typeface="Times New Roman" pitchFamily="18" charset="0"/>
                <a:sym typeface="Wingdings 2" pitchFamily="18" charset="2"/>
              </a:rPr>
              <a:t>       </a:t>
            </a:r>
          </a:p>
          <a:p>
            <a:pPr algn="just"/>
            <a:r>
              <a:rPr lang="en-US" sz="2800" b="1" smtClean="0">
                <a:latin typeface="Times New Roman" pitchFamily="18" charset="0"/>
                <a:cs typeface="Times New Roman" pitchFamily="18" charset="0"/>
                <a:sym typeface="Wingdings 2" pitchFamily="18" charset="2"/>
              </a:rPr>
              <a:t></a:t>
            </a:r>
            <a:r>
              <a:rPr lang="en-US" sz="2800" b="1" i="1" smtClean="0">
                <a:latin typeface="Times New Roman" pitchFamily="18" charset="0"/>
                <a:cs typeface="Times New Roman" pitchFamily="18" charset="0"/>
                <a:sym typeface="Wingdings 2" pitchFamily="18" charset="2"/>
              </a:rPr>
              <a:t> Văn hóa bắt nguồn từ lao động của con người.</a:t>
            </a:r>
          </a:p>
          <a:p>
            <a:pPr algn="just"/>
            <a:r>
              <a:rPr lang="en-US" sz="2800" b="1" i="1" smtClean="0">
                <a:latin typeface="Times New Roman" pitchFamily="18" charset="0"/>
                <a:cs typeface="Times New Roman" pitchFamily="18" charset="0"/>
                <a:sym typeface="Wingdings 2" pitchFamily="18" charset="2"/>
              </a:rPr>
              <a:t>       </a:t>
            </a:r>
          </a:p>
          <a:p>
            <a:pPr algn="just">
              <a:buFont typeface="Wingdings 2" pitchFamily="18" charset="2"/>
              <a:buChar char="Ç"/>
            </a:pPr>
            <a:r>
              <a:rPr lang="en-US" sz="2800" b="1" i="1" smtClean="0">
                <a:latin typeface="Times New Roman" pitchFamily="18" charset="0"/>
                <a:cs typeface="Times New Roman" pitchFamily="18" charset="0"/>
                <a:sym typeface="Wingdings 2" pitchFamily="18" charset="2"/>
              </a:rPr>
              <a:t> Con người có khả năng sáng tạo theo qui luật</a:t>
            </a:r>
          </a:p>
          <a:p>
            <a:pPr algn="just"/>
            <a:r>
              <a:rPr lang="en-US" sz="2800" b="1" i="1" smtClean="0">
                <a:latin typeface="Times New Roman" pitchFamily="18" charset="0"/>
                <a:cs typeface="Times New Roman" pitchFamily="18" charset="0"/>
                <a:sym typeface="Wingdings 2" pitchFamily="18" charset="2"/>
              </a:rPr>
              <a:t> của cái đẹp.</a:t>
            </a:r>
            <a:endParaRPr lang="en-US" sz="2800" b="1" i="1">
              <a:latin typeface="Times New Roman" pitchFamily="18" charset="0"/>
              <a:cs typeface="Times New Roman" pitchFamily="18" charset="0"/>
              <a:sym typeface="Wingdings 2" pitchFamily="18" charset="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1000" fill="hold"/>
                                        <p:tgtEl>
                                          <p:spTgt spid="7">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 calcmode="lin" valueType="num">
                                      <p:cBhvr>
                                        <p:cTn id="21" dur="1000" fill="hold"/>
                                        <p:tgtEl>
                                          <p:spTgt spid="7">
                                            <p:txEl>
                                              <p:pRg st="4" end="4"/>
                                            </p:txEl>
                                          </p:spTgt>
                                        </p:tgtEl>
                                        <p:attrNameLst>
                                          <p:attrName>ppt_x</p:attrName>
                                        </p:attrNameLst>
                                      </p:cBhvr>
                                      <p:tavLst>
                                        <p:tav tm="0">
                                          <p:val>
                                            <p:strVal val="#ppt_x-.2"/>
                                          </p:val>
                                        </p:tav>
                                        <p:tav tm="100000">
                                          <p:val>
                                            <p:strVal val="#ppt_x"/>
                                          </p:val>
                                        </p:tav>
                                      </p:tavLst>
                                    </p:anim>
                                    <p:anim calcmode="lin" valueType="num">
                                      <p:cBhvr>
                                        <p:cTn id="22" dur="1000" fill="hold"/>
                                        <p:tgtEl>
                                          <p:spTgt spid="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7">
                                            <p:txEl>
                                              <p:pRg st="4" end="4"/>
                                            </p:txEl>
                                          </p:spTgt>
                                        </p:tgtEl>
                                      </p:cBhvr>
                                    </p:animEffect>
                                  </p:childTnLst>
                                </p:cTn>
                              </p:par>
                              <p:par>
                                <p:cTn id="24" presetID="29" presetClass="entr" presetSubtype="0" fill="hold" nodeType="with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 calcmode="lin" valueType="num">
                                      <p:cBhvr>
                                        <p:cTn id="26" dur="1000" fill="hold"/>
                                        <p:tgtEl>
                                          <p:spTgt spid="7">
                                            <p:txEl>
                                              <p:pRg st="5" end="5"/>
                                            </p:txEl>
                                          </p:spTgt>
                                        </p:tgtEl>
                                        <p:attrNameLst>
                                          <p:attrName>ppt_x</p:attrName>
                                        </p:attrNameLst>
                                      </p:cBhvr>
                                      <p:tavLst>
                                        <p:tav tm="0">
                                          <p:val>
                                            <p:strVal val="#ppt_x-.2"/>
                                          </p:val>
                                        </p:tav>
                                        <p:tav tm="100000">
                                          <p:val>
                                            <p:strVal val="#ppt_x"/>
                                          </p:val>
                                        </p:tav>
                                      </p:tavLst>
                                    </p:anim>
                                    <p:anim calcmode="lin" valueType="num">
                                      <p:cBhvr>
                                        <p:cTn id="27" dur="1000" fill="hold"/>
                                        <p:tgtEl>
                                          <p:spTgt spid="7">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457200"/>
            <a:ext cx="3200400" cy="523220"/>
          </a:xfrm>
          <a:prstGeom prst="rect">
            <a:avLst/>
          </a:prstGeom>
          <a:noFill/>
        </p:spPr>
        <p:txBody>
          <a:bodyPr wrap="square" rtlCol="0">
            <a:spAutoFit/>
          </a:bodyPr>
          <a:lstStyle/>
          <a:p>
            <a:r>
              <a:rPr lang="en-US" sz="2800" dirty="0" smtClean="0">
                <a:solidFill>
                  <a:srgbClr val="FFFF00"/>
                </a:solidFill>
              </a:rPr>
              <a:t>1</a:t>
            </a:r>
            <a:r>
              <a:rPr lang="en-US" sz="2800" smtClean="0">
                <a:solidFill>
                  <a:srgbClr val="FFFF00"/>
                </a:solidFill>
              </a:rPr>
              <a:t>. </a:t>
            </a:r>
            <a:r>
              <a:rPr lang="en-US" sz="2800" smtClean="0">
                <a:solidFill>
                  <a:srgbClr val="FFFF00"/>
                </a:solidFill>
                <a:latin typeface="Times New Roman" pitchFamily="18" charset="0"/>
                <a:cs typeface="Times New Roman" pitchFamily="18" charset="0"/>
              </a:rPr>
              <a:t>Cơ sở</a:t>
            </a:r>
            <a:r>
              <a:rPr lang="en-US" sz="2800" smtClean="0">
                <a:solidFill>
                  <a:srgbClr val="FFFF00"/>
                </a:solidFill>
              </a:rPr>
              <a:t> lý </a:t>
            </a:r>
            <a:r>
              <a:rPr lang="en-US" sz="2800" dirty="0" err="1" smtClean="0">
                <a:solidFill>
                  <a:srgbClr val="FFFF00"/>
                </a:solidFill>
              </a:rPr>
              <a:t>luận</a:t>
            </a:r>
            <a:endParaRPr lang="en-US" sz="2800" dirty="0">
              <a:solidFill>
                <a:srgbClr val="FFFF00"/>
              </a:solidFill>
            </a:endParaRPr>
          </a:p>
        </p:txBody>
      </p:sp>
      <p:sp>
        <p:nvSpPr>
          <p:cNvPr id="4" name="TextBox 3"/>
          <p:cNvSpPr txBox="1"/>
          <p:nvPr/>
        </p:nvSpPr>
        <p:spPr>
          <a:xfrm>
            <a:off x="1219200" y="1981200"/>
            <a:ext cx="2895600" cy="523220"/>
          </a:xfrm>
          <a:prstGeom prst="rect">
            <a:avLst/>
          </a:prstGeom>
          <a:noFill/>
        </p:spPr>
        <p:txBody>
          <a:bodyPr wrap="square" rtlCol="0">
            <a:spAutoFit/>
          </a:bodyPr>
          <a:lstStyle/>
          <a:p>
            <a:r>
              <a:rPr lang="en-US" sz="2800" b="1" dirty="0" smtClean="0"/>
              <a:t>KTTT - </a:t>
            </a:r>
            <a:r>
              <a:rPr lang="en-US" sz="2800" b="1" dirty="0" err="1" smtClean="0"/>
              <a:t>Văn</a:t>
            </a:r>
            <a:r>
              <a:rPr lang="en-US" sz="2800" b="1" dirty="0" smtClean="0"/>
              <a:t> </a:t>
            </a:r>
            <a:r>
              <a:rPr lang="en-US" sz="2800" b="1" dirty="0" err="1" smtClean="0"/>
              <a:t>hoá</a:t>
            </a:r>
            <a:r>
              <a:rPr lang="en-US" sz="2800" b="1" dirty="0" smtClean="0"/>
              <a:t> </a:t>
            </a:r>
            <a:endParaRPr lang="en-US" sz="2800" b="1" dirty="0"/>
          </a:p>
        </p:txBody>
      </p:sp>
      <p:sp>
        <p:nvSpPr>
          <p:cNvPr id="5" name="TextBox 4"/>
          <p:cNvSpPr txBox="1"/>
          <p:nvPr/>
        </p:nvSpPr>
        <p:spPr>
          <a:xfrm>
            <a:off x="1219200" y="3581400"/>
            <a:ext cx="3048000" cy="523220"/>
          </a:xfrm>
          <a:prstGeom prst="rect">
            <a:avLst/>
          </a:prstGeom>
          <a:noFill/>
        </p:spPr>
        <p:txBody>
          <a:bodyPr wrap="square" rtlCol="0">
            <a:spAutoFit/>
          </a:bodyPr>
          <a:lstStyle/>
          <a:p>
            <a:r>
              <a:rPr lang="en-US" sz="2800" b="1" dirty="0" smtClean="0"/>
              <a:t>CSHT - </a:t>
            </a:r>
            <a:r>
              <a:rPr lang="en-US" sz="2800" b="1" dirty="0" err="1" smtClean="0"/>
              <a:t>Kinh</a:t>
            </a:r>
            <a:r>
              <a:rPr lang="en-US" sz="2800" b="1" dirty="0" smtClean="0"/>
              <a:t> </a:t>
            </a:r>
            <a:r>
              <a:rPr lang="en-US" sz="2800" b="1" dirty="0" err="1" smtClean="0"/>
              <a:t>tế</a:t>
            </a:r>
            <a:endParaRPr lang="en-US" sz="2800" b="1" dirty="0"/>
          </a:p>
        </p:txBody>
      </p:sp>
      <p:sp>
        <p:nvSpPr>
          <p:cNvPr id="6" name="Down Arrow 5"/>
          <p:cNvSpPr/>
          <p:nvPr/>
        </p:nvSpPr>
        <p:spPr>
          <a:xfrm>
            <a:off x="2971800" y="2514600"/>
            <a:ext cx="304800" cy="990600"/>
          </a:xfrm>
          <a:prstGeom prst="downArrow">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7" name="Up Arrow 6"/>
          <p:cNvSpPr/>
          <p:nvPr/>
        </p:nvSpPr>
        <p:spPr>
          <a:xfrm>
            <a:off x="1752600" y="2514600"/>
            <a:ext cx="304800" cy="990600"/>
          </a:xfrm>
          <a:prstGeom prst="upArrow">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0" name="TextBox 29"/>
          <p:cNvSpPr txBox="1"/>
          <p:nvPr/>
        </p:nvSpPr>
        <p:spPr>
          <a:xfrm>
            <a:off x="1143000" y="5105400"/>
            <a:ext cx="1600200" cy="523220"/>
          </a:xfrm>
          <a:prstGeom prst="rect">
            <a:avLst/>
          </a:prstGeom>
          <a:noFill/>
        </p:spPr>
        <p:txBody>
          <a:bodyPr wrap="square" rtlCol="0">
            <a:spAutoFit/>
          </a:bodyPr>
          <a:lstStyle/>
          <a:p>
            <a:r>
              <a:rPr lang="en-US" sz="2800" dirty="0" err="1" smtClean="0"/>
              <a:t>Văn</a:t>
            </a:r>
            <a:r>
              <a:rPr lang="en-US" sz="2800" dirty="0" smtClean="0"/>
              <a:t> </a:t>
            </a:r>
            <a:r>
              <a:rPr lang="en-US" sz="2800" dirty="0" err="1" smtClean="0"/>
              <a:t>hoá</a:t>
            </a:r>
            <a:endParaRPr lang="en-US" sz="2800" dirty="0"/>
          </a:p>
        </p:txBody>
      </p:sp>
      <p:cxnSp>
        <p:nvCxnSpPr>
          <p:cNvPr id="32" name="Straight Arrow Connector 31"/>
          <p:cNvCxnSpPr/>
          <p:nvPr/>
        </p:nvCxnSpPr>
        <p:spPr>
          <a:xfrm>
            <a:off x="3276600" y="5410200"/>
            <a:ext cx="175260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048000" y="4495800"/>
            <a:ext cx="2209800" cy="830997"/>
          </a:xfrm>
          <a:prstGeom prst="rect">
            <a:avLst/>
          </a:prstGeom>
          <a:noFill/>
        </p:spPr>
        <p:txBody>
          <a:bodyPr wrap="square" rtlCol="0">
            <a:spAutoFit/>
          </a:bodyPr>
          <a:lstStyle/>
          <a:p>
            <a:pPr algn="ctr"/>
            <a:r>
              <a:rPr lang="en-US" sz="2400" dirty="0" smtClean="0"/>
              <a:t>GD-ĐT, KH-CN, VHNT…</a:t>
            </a:r>
            <a:endParaRPr lang="en-US" sz="2400" dirty="0"/>
          </a:p>
        </p:txBody>
      </p:sp>
      <p:sp>
        <p:nvSpPr>
          <p:cNvPr id="34" name="TextBox 33"/>
          <p:cNvSpPr txBox="1"/>
          <p:nvPr/>
        </p:nvSpPr>
        <p:spPr>
          <a:xfrm>
            <a:off x="5715000" y="5029200"/>
            <a:ext cx="2971800" cy="523220"/>
          </a:xfrm>
          <a:prstGeom prst="rect">
            <a:avLst/>
          </a:prstGeom>
          <a:noFill/>
        </p:spPr>
        <p:txBody>
          <a:bodyPr wrap="square" rtlCol="0">
            <a:spAutoFit/>
          </a:bodyPr>
          <a:lstStyle/>
          <a:p>
            <a:r>
              <a:rPr lang="en-US" sz="2800" dirty="0" err="1" smtClean="0"/>
              <a:t>Kinh</a:t>
            </a:r>
            <a:r>
              <a:rPr lang="en-US" sz="2800" dirty="0" smtClean="0"/>
              <a:t> </a:t>
            </a:r>
            <a:r>
              <a:rPr lang="en-US" sz="2800" dirty="0" err="1" smtClean="0"/>
              <a:t>tế</a:t>
            </a:r>
            <a:r>
              <a:rPr lang="en-US" sz="2800" dirty="0" smtClean="0"/>
              <a:t> - </a:t>
            </a:r>
            <a:r>
              <a:rPr lang="en-US" sz="2800" dirty="0" err="1" smtClean="0"/>
              <a:t>xã</a:t>
            </a:r>
            <a:r>
              <a:rPr lang="en-US" sz="2800" dirty="0" smtClean="0"/>
              <a:t> </a:t>
            </a:r>
            <a:r>
              <a:rPr lang="en-US" sz="2800" dirty="0" err="1" smtClean="0"/>
              <a:t>hội</a:t>
            </a:r>
            <a:endParaRPr lang="en-US" sz="2800" dirty="0"/>
          </a:p>
        </p:txBody>
      </p:sp>
      <p:sp>
        <p:nvSpPr>
          <p:cNvPr id="35" name="TextBox 34"/>
          <p:cNvSpPr txBox="1"/>
          <p:nvPr/>
        </p:nvSpPr>
        <p:spPr>
          <a:xfrm>
            <a:off x="2971800" y="5562600"/>
            <a:ext cx="2438400" cy="461665"/>
          </a:xfrm>
          <a:prstGeom prst="rect">
            <a:avLst/>
          </a:prstGeom>
          <a:noFill/>
        </p:spPr>
        <p:txBody>
          <a:bodyPr wrap="square" rtlCol="0">
            <a:spAutoFit/>
          </a:bodyPr>
          <a:lstStyle/>
          <a:p>
            <a:r>
              <a:rPr lang="en-US" sz="2400" dirty="0" err="1" smtClean="0"/>
              <a:t>Năng</a:t>
            </a:r>
            <a:r>
              <a:rPr lang="en-US" sz="2400" dirty="0" smtClean="0"/>
              <a:t> </a:t>
            </a:r>
            <a:r>
              <a:rPr lang="en-US" sz="2400" dirty="0" err="1" smtClean="0"/>
              <a:t>lực</a:t>
            </a:r>
            <a:r>
              <a:rPr lang="en-US" sz="2400" dirty="0" smtClean="0"/>
              <a:t> </a:t>
            </a:r>
            <a:r>
              <a:rPr lang="en-US" sz="2400" dirty="0" err="1" smtClean="0"/>
              <a:t>sáng</a:t>
            </a:r>
            <a:r>
              <a:rPr lang="en-US" sz="2400" dirty="0" smtClean="0"/>
              <a:t> </a:t>
            </a:r>
            <a:r>
              <a:rPr lang="en-US" sz="2400" dirty="0" err="1" smtClean="0"/>
              <a:t>tạo</a:t>
            </a:r>
            <a:endParaRPr lang="en-US" sz="2400" dirty="0"/>
          </a:p>
        </p:txBody>
      </p:sp>
      <p:sp>
        <p:nvSpPr>
          <p:cNvPr id="36" name="TextBox 35"/>
          <p:cNvSpPr txBox="1"/>
          <p:nvPr/>
        </p:nvSpPr>
        <p:spPr>
          <a:xfrm>
            <a:off x="914400" y="1066800"/>
            <a:ext cx="4876800" cy="523220"/>
          </a:xfrm>
          <a:prstGeom prst="rect">
            <a:avLst/>
          </a:prstGeom>
          <a:noFill/>
        </p:spPr>
        <p:txBody>
          <a:bodyPr wrap="square" rtlCol="0">
            <a:spAutoFit/>
          </a:bodyPr>
          <a:lstStyle/>
          <a:p>
            <a:pPr algn="just"/>
            <a:r>
              <a:rPr lang="en-US" sz="2800" b="1" smtClean="0">
                <a:solidFill>
                  <a:srgbClr val="00FF00"/>
                </a:solidFill>
                <a:latin typeface="Times New Roman" pitchFamily="18" charset="0"/>
                <a:cs typeface="Times New Roman" pitchFamily="18" charset="0"/>
              </a:rPr>
              <a:t>1.2. Chủ nghĩa Mác – Lênin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9"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1000" fill="hold"/>
                                        <p:tgtEl>
                                          <p:spTgt spid="30"/>
                                        </p:tgtEl>
                                        <p:attrNameLst>
                                          <p:attrName>ppt_x</p:attrName>
                                        </p:attrNameLst>
                                      </p:cBhvr>
                                      <p:tavLst>
                                        <p:tav tm="0">
                                          <p:val>
                                            <p:strVal val="#ppt_x-.2"/>
                                          </p:val>
                                        </p:tav>
                                        <p:tav tm="100000">
                                          <p:val>
                                            <p:strVal val="#ppt_x"/>
                                          </p:val>
                                        </p:tav>
                                      </p:tavLst>
                                    </p:anim>
                                    <p:anim calcmode="lin" valueType="num">
                                      <p:cBhvr>
                                        <p:cTn id="34"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35" dur="1000"/>
                                        <p:tgtEl>
                                          <p:spTgt spid="30"/>
                                        </p:tgtEl>
                                      </p:cBhvr>
                                    </p:animEffect>
                                  </p:childTnLst>
                                </p:cTn>
                              </p:par>
                            </p:childTnLst>
                          </p:cTn>
                        </p:par>
                      </p:childTnLst>
                    </p:cTn>
                  </p:par>
                  <p:par>
                    <p:cTn id="36" fill="hold">
                      <p:stCondLst>
                        <p:cond delay="indefinite"/>
                      </p:stCondLst>
                      <p:childTnLst>
                        <p:par>
                          <p:cTn id="37" fill="hold">
                            <p:stCondLst>
                              <p:cond delay="0"/>
                            </p:stCondLst>
                            <p:childTnLst>
                              <p:par>
                                <p:cTn id="38" presetID="29" presetClass="entr" presetSubtype="0" fill="hold" nodeType="click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1000" fill="hold"/>
                                        <p:tgtEl>
                                          <p:spTgt spid="32"/>
                                        </p:tgtEl>
                                        <p:attrNameLst>
                                          <p:attrName>ppt_x</p:attrName>
                                        </p:attrNameLst>
                                      </p:cBhvr>
                                      <p:tavLst>
                                        <p:tav tm="0">
                                          <p:val>
                                            <p:strVal val="#ppt_x-.2"/>
                                          </p:val>
                                        </p:tav>
                                        <p:tav tm="100000">
                                          <p:val>
                                            <p:strVal val="#ppt_x"/>
                                          </p:val>
                                        </p:tav>
                                      </p:tavLst>
                                    </p:anim>
                                    <p:anim calcmode="lin" valueType="num">
                                      <p:cBhvr>
                                        <p:cTn id="41"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42" dur="1000"/>
                                        <p:tgtEl>
                                          <p:spTgt spid="32"/>
                                        </p:tgtEl>
                                      </p:cBhvr>
                                    </p:animEffect>
                                  </p:childTnLst>
                                </p:cTn>
                              </p:par>
                              <p:par>
                                <p:cTn id="43" presetID="29" presetClass="entr" presetSubtype="0"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p:cTn id="45" dur="1000" fill="hold"/>
                                        <p:tgtEl>
                                          <p:spTgt spid="34"/>
                                        </p:tgtEl>
                                        <p:attrNameLst>
                                          <p:attrName>ppt_x</p:attrName>
                                        </p:attrNameLst>
                                      </p:cBhvr>
                                      <p:tavLst>
                                        <p:tav tm="0">
                                          <p:val>
                                            <p:strVal val="#ppt_x-.2"/>
                                          </p:val>
                                        </p:tav>
                                        <p:tav tm="100000">
                                          <p:val>
                                            <p:strVal val="#ppt_x"/>
                                          </p:val>
                                        </p:tav>
                                      </p:tavLst>
                                    </p:anim>
                                    <p:anim calcmode="lin" valueType="num">
                                      <p:cBhvr>
                                        <p:cTn id="46" dur="1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47" dur="10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7" presetClass="entr" presetSubtype="0" fill="hold" grpId="0" nodeType="click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1000"/>
                                        <p:tgtEl>
                                          <p:spTgt spid="35"/>
                                        </p:tgtEl>
                                      </p:cBhvr>
                                    </p:animEffect>
                                    <p:anim calcmode="lin" valueType="num">
                                      <p:cBhvr>
                                        <p:cTn id="60" dur="1000" fill="hold"/>
                                        <p:tgtEl>
                                          <p:spTgt spid="35"/>
                                        </p:tgtEl>
                                        <p:attrNameLst>
                                          <p:attrName>ppt_x</p:attrName>
                                        </p:attrNameLst>
                                      </p:cBhvr>
                                      <p:tavLst>
                                        <p:tav tm="0">
                                          <p:val>
                                            <p:strVal val="#ppt_x"/>
                                          </p:val>
                                        </p:tav>
                                        <p:tav tm="100000">
                                          <p:val>
                                            <p:strVal val="#ppt_x"/>
                                          </p:val>
                                        </p:tav>
                                      </p:tavLst>
                                    </p:anim>
                                    <p:anim calcmode="lin" valueType="num">
                                      <p:cBhvr>
                                        <p:cTn id="6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P spid="30"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6"/>
          <p:cNvSpPr>
            <a:spLocks noChangeArrowheads="1"/>
          </p:cNvSpPr>
          <p:nvPr/>
        </p:nvSpPr>
        <p:spPr bwMode="auto">
          <a:xfrm>
            <a:off x="152400" y="4876800"/>
            <a:ext cx="2895600" cy="1066800"/>
          </a:xfrm>
          <a:prstGeom prst="flowChartAlternateProcess">
            <a:avLst/>
          </a:prstGeom>
          <a:solidFill>
            <a:srgbClr val="FF66CC"/>
          </a:solidFill>
          <a:ln w="9525">
            <a:solidFill>
              <a:schemeClr val="tx1"/>
            </a:solidFill>
            <a:miter lim="800000"/>
            <a:headEnd/>
            <a:tailEnd/>
          </a:ln>
        </p:spPr>
        <p:txBody>
          <a:bodyPr wrap="none" anchor="ctr"/>
          <a:lstStyle/>
          <a:p>
            <a:pPr algn="ctr"/>
            <a:r>
              <a:rPr lang="en-US" sz="3200">
                <a:solidFill>
                  <a:schemeClr val="bg2"/>
                </a:solidFill>
              </a:rPr>
              <a:t>Nhu cầu</a:t>
            </a:r>
          </a:p>
          <a:p>
            <a:pPr algn="ctr"/>
            <a:r>
              <a:rPr lang="en-US" sz="3200">
                <a:solidFill>
                  <a:schemeClr val="bg2"/>
                </a:solidFill>
              </a:rPr>
              <a:t>vật chất</a:t>
            </a:r>
          </a:p>
        </p:txBody>
      </p:sp>
      <p:sp>
        <p:nvSpPr>
          <p:cNvPr id="73735" name="AutoShape 7"/>
          <p:cNvSpPr>
            <a:spLocks noChangeArrowheads="1"/>
          </p:cNvSpPr>
          <p:nvPr/>
        </p:nvSpPr>
        <p:spPr bwMode="auto">
          <a:xfrm>
            <a:off x="228600" y="2819400"/>
            <a:ext cx="2743200" cy="1066800"/>
          </a:xfrm>
          <a:prstGeom prst="flowChartAlternateProcess">
            <a:avLst/>
          </a:prstGeom>
          <a:solidFill>
            <a:srgbClr val="FF66CC"/>
          </a:solidFill>
          <a:ln w="9525">
            <a:solidFill>
              <a:schemeClr val="tx1"/>
            </a:solidFill>
            <a:miter lim="800000"/>
            <a:headEnd/>
            <a:tailEnd/>
          </a:ln>
        </p:spPr>
        <p:txBody>
          <a:bodyPr wrap="none" anchor="ctr"/>
          <a:lstStyle/>
          <a:p>
            <a:pPr algn="ctr"/>
            <a:r>
              <a:rPr lang="en-US" sz="3200">
                <a:solidFill>
                  <a:schemeClr val="bg2"/>
                </a:solidFill>
              </a:rPr>
              <a:t>  SX VC (Ktế)   </a:t>
            </a:r>
          </a:p>
          <a:p>
            <a:pPr algn="ctr"/>
            <a:r>
              <a:rPr lang="en-US" sz="3200">
                <a:solidFill>
                  <a:schemeClr val="bg2"/>
                </a:solidFill>
              </a:rPr>
              <a:t>quyết định</a:t>
            </a:r>
          </a:p>
        </p:txBody>
      </p:sp>
      <p:sp>
        <p:nvSpPr>
          <p:cNvPr id="11268" name="AutoShape 9"/>
          <p:cNvSpPr>
            <a:spLocks noChangeArrowheads="1"/>
          </p:cNvSpPr>
          <p:nvPr/>
        </p:nvSpPr>
        <p:spPr bwMode="auto">
          <a:xfrm>
            <a:off x="5867400" y="4953000"/>
            <a:ext cx="2971800" cy="1066800"/>
          </a:xfrm>
          <a:prstGeom prst="flowChartAlternateProcess">
            <a:avLst/>
          </a:prstGeom>
          <a:solidFill>
            <a:srgbClr val="FF66CC"/>
          </a:solidFill>
          <a:ln w="9525">
            <a:solidFill>
              <a:schemeClr val="tx1"/>
            </a:solidFill>
            <a:miter lim="800000"/>
            <a:headEnd/>
            <a:tailEnd/>
          </a:ln>
        </p:spPr>
        <p:txBody>
          <a:bodyPr wrap="none" anchor="ctr"/>
          <a:lstStyle/>
          <a:p>
            <a:pPr algn="ctr"/>
            <a:r>
              <a:rPr lang="en-US" sz="3200">
                <a:solidFill>
                  <a:schemeClr val="bg2"/>
                </a:solidFill>
              </a:rPr>
              <a:t>Nhu cầu </a:t>
            </a:r>
          </a:p>
          <a:p>
            <a:pPr algn="ctr"/>
            <a:r>
              <a:rPr lang="en-US" sz="3200">
                <a:solidFill>
                  <a:schemeClr val="bg2"/>
                </a:solidFill>
              </a:rPr>
              <a:t>tinh thần</a:t>
            </a:r>
          </a:p>
        </p:txBody>
      </p:sp>
      <p:sp>
        <p:nvSpPr>
          <p:cNvPr id="73738" name="AutoShape 10"/>
          <p:cNvSpPr>
            <a:spLocks noChangeArrowheads="1"/>
          </p:cNvSpPr>
          <p:nvPr/>
        </p:nvSpPr>
        <p:spPr bwMode="auto">
          <a:xfrm>
            <a:off x="5867400" y="2895600"/>
            <a:ext cx="2971800" cy="1143000"/>
          </a:xfrm>
          <a:prstGeom prst="flowChartAlternateProcess">
            <a:avLst/>
          </a:prstGeom>
          <a:solidFill>
            <a:srgbClr val="FF66CC"/>
          </a:solidFill>
          <a:ln w="9525">
            <a:solidFill>
              <a:schemeClr val="tx1"/>
            </a:solidFill>
            <a:miter lim="800000"/>
            <a:headEnd/>
            <a:tailEnd/>
          </a:ln>
        </p:spPr>
        <p:txBody>
          <a:bodyPr wrap="none" anchor="ctr"/>
          <a:lstStyle/>
          <a:p>
            <a:pPr algn="ctr"/>
            <a:r>
              <a:rPr lang="en-US" sz="3200">
                <a:solidFill>
                  <a:schemeClr val="bg2"/>
                </a:solidFill>
              </a:rPr>
              <a:t>   SX TT(VH)   </a:t>
            </a:r>
          </a:p>
          <a:p>
            <a:pPr algn="ctr"/>
            <a:r>
              <a:rPr lang="en-US" sz="3200">
                <a:solidFill>
                  <a:schemeClr val="bg2"/>
                </a:solidFill>
              </a:rPr>
              <a:t>định hướng</a:t>
            </a:r>
          </a:p>
        </p:txBody>
      </p:sp>
      <p:sp>
        <p:nvSpPr>
          <p:cNvPr id="73739" name="AutoShape 11"/>
          <p:cNvSpPr>
            <a:spLocks noChangeArrowheads="1"/>
          </p:cNvSpPr>
          <p:nvPr/>
        </p:nvSpPr>
        <p:spPr bwMode="auto">
          <a:xfrm>
            <a:off x="3200400" y="228600"/>
            <a:ext cx="2590800" cy="1447800"/>
          </a:xfrm>
          <a:prstGeom prst="flowChartAlternateProcess">
            <a:avLst/>
          </a:prstGeom>
          <a:solidFill>
            <a:srgbClr val="FF66CC"/>
          </a:solidFill>
          <a:ln w="9525">
            <a:solidFill>
              <a:schemeClr val="tx1"/>
            </a:solidFill>
            <a:miter lim="800000"/>
            <a:headEnd/>
            <a:tailEnd/>
          </a:ln>
        </p:spPr>
        <p:txBody>
          <a:bodyPr wrap="none" anchor="ctr"/>
          <a:lstStyle/>
          <a:p>
            <a:pPr algn="ctr"/>
            <a:r>
              <a:rPr lang="en-US" sz="3200" b="1">
                <a:solidFill>
                  <a:schemeClr val="bg2"/>
                </a:solidFill>
              </a:rPr>
              <a:t>Quyết định</a:t>
            </a:r>
          </a:p>
          <a:p>
            <a:pPr algn="ctr"/>
            <a:r>
              <a:rPr lang="en-US" sz="3200">
                <a:solidFill>
                  <a:schemeClr val="bg2"/>
                </a:solidFill>
              </a:rPr>
              <a:t>sự TT và PT</a:t>
            </a:r>
          </a:p>
          <a:p>
            <a:pPr algn="ctr"/>
            <a:r>
              <a:rPr lang="en-US" sz="3200">
                <a:solidFill>
                  <a:schemeClr val="bg2"/>
                </a:solidFill>
              </a:rPr>
              <a:t>đời sống XH</a:t>
            </a:r>
          </a:p>
        </p:txBody>
      </p:sp>
      <p:sp>
        <p:nvSpPr>
          <p:cNvPr id="73743" name="Line 15"/>
          <p:cNvSpPr>
            <a:spLocks noChangeShapeType="1"/>
          </p:cNvSpPr>
          <p:nvPr/>
        </p:nvSpPr>
        <p:spPr bwMode="auto">
          <a:xfrm>
            <a:off x="2971800" y="3352800"/>
            <a:ext cx="2895600" cy="0"/>
          </a:xfrm>
          <a:prstGeom prst="line">
            <a:avLst/>
          </a:prstGeom>
          <a:noFill/>
          <a:ln w="38100">
            <a:solidFill>
              <a:schemeClr val="tx1"/>
            </a:solidFill>
            <a:round/>
            <a:headEnd type="triangle" w="med" len="med"/>
            <a:tailEnd type="triangle" w="med" len="med"/>
          </a:ln>
        </p:spPr>
        <p:txBody>
          <a:bodyPr/>
          <a:lstStyle/>
          <a:p>
            <a:endParaRPr lang="en-US"/>
          </a:p>
        </p:txBody>
      </p:sp>
      <p:sp>
        <p:nvSpPr>
          <p:cNvPr id="73744" name="Line 16"/>
          <p:cNvSpPr>
            <a:spLocks noChangeShapeType="1"/>
          </p:cNvSpPr>
          <p:nvPr/>
        </p:nvSpPr>
        <p:spPr bwMode="auto">
          <a:xfrm flipV="1">
            <a:off x="1600200" y="3886200"/>
            <a:ext cx="0" cy="990600"/>
          </a:xfrm>
          <a:prstGeom prst="line">
            <a:avLst/>
          </a:prstGeom>
          <a:noFill/>
          <a:ln w="38100">
            <a:solidFill>
              <a:schemeClr val="tx1"/>
            </a:solidFill>
            <a:round/>
            <a:headEnd/>
            <a:tailEnd type="triangle" w="med" len="med"/>
          </a:ln>
        </p:spPr>
        <p:txBody>
          <a:bodyPr/>
          <a:lstStyle/>
          <a:p>
            <a:endParaRPr lang="en-US"/>
          </a:p>
        </p:txBody>
      </p:sp>
      <p:sp>
        <p:nvSpPr>
          <p:cNvPr id="73745" name="Line 17"/>
          <p:cNvSpPr>
            <a:spLocks noChangeShapeType="1"/>
          </p:cNvSpPr>
          <p:nvPr/>
        </p:nvSpPr>
        <p:spPr bwMode="auto">
          <a:xfrm flipV="1">
            <a:off x="7391400" y="4038600"/>
            <a:ext cx="0" cy="914400"/>
          </a:xfrm>
          <a:prstGeom prst="line">
            <a:avLst/>
          </a:prstGeom>
          <a:noFill/>
          <a:ln w="38100">
            <a:solidFill>
              <a:schemeClr val="tx1"/>
            </a:solidFill>
            <a:round/>
            <a:headEnd/>
            <a:tailEnd type="triangle" w="med" len="med"/>
          </a:ln>
        </p:spPr>
        <p:txBody>
          <a:bodyPr/>
          <a:lstStyle/>
          <a:p>
            <a:endParaRPr lang="en-US"/>
          </a:p>
        </p:txBody>
      </p:sp>
      <p:sp>
        <p:nvSpPr>
          <p:cNvPr id="73747" name="Line 19"/>
          <p:cNvSpPr>
            <a:spLocks noChangeShapeType="1"/>
          </p:cNvSpPr>
          <p:nvPr/>
        </p:nvSpPr>
        <p:spPr bwMode="auto">
          <a:xfrm flipV="1">
            <a:off x="1600200" y="838200"/>
            <a:ext cx="1600200" cy="1981200"/>
          </a:xfrm>
          <a:prstGeom prst="line">
            <a:avLst/>
          </a:prstGeom>
          <a:noFill/>
          <a:ln w="38100">
            <a:solidFill>
              <a:schemeClr val="tx1"/>
            </a:solidFill>
            <a:round/>
            <a:headEnd/>
            <a:tailEnd type="triangle" w="med" len="med"/>
          </a:ln>
        </p:spPr>
        <p:txBody>
          <a:bodyPr/>
          <a:lstStyle/>
          <a:p>
            <a:endParaRPr lang="en-US"/>
          </a:p>
        </p:txBody>
      </p:sp>
      <p:sp>
        <p:nvSpPr>
          <p:cNvPr id="73752" name="Line 24"/>
          <p:cNvSpPr>
            <a:spLocks noChangeShapeType="1"/>
          </p:cNvSpPr>
          <p:nvPr/>
        </p:nvSpPr>
        <p:spPr bwMode="auto">
          <a:xfrm flipH="1" flipV="1">
            <a:off x="5791200" y="838200"/>
            <a:ext cx="1676400" cy="2057400"/>
          </a:xfrm>
          <a:prstGeom prst="line">
            <a:avLst/>
          </a:prstGeom>
          <a:noFill/>
          <a:ln w="38100">
            <a:solidFill>
              <a:schemeClr val="tx1"/>
            </a:solidFill>
            <a:round/>
            <a:headEnd/>
            <a:tailEnd type="triangle" w="med" len="med"/>
          </a:ln>
        </p:spPr>
        <p:txBody>
          <a:bodyPr/>
          <a:lstStyle/>
          <a:p>
            <a:endParaRPr lang="en-US"/>
          </a:p>
        </p:txBody>
      </p:sp>
      <p:sp>
        <p:nvSpPr>
          <p:cNvPr id="11276" name="Line 36"/>
          <p:cNvSpPr>
            <a:spLocks noChangeShapeType="1"/>
          </p:cNvSpPr>
          <p:nvPr/>
        </p:nvSpPr>
        <p:spPr bwMode="auto">
          <a:xfrm>
            <a:off x="3048000" y="5410200"/>
            <a:ext cx="2819400" cy="0"/>
          </a:xfrm>
          <a:prstGeom prst="line">
            <a:avLst/>
          </a:prstGeom>
          <a:noFill/>
          <a:ln w="38100">
            <a:solidFill>
              <a:schemeClr val="tx1"/>
            </a:solidFill>
            <a:round/>
            <a:headEnd type="triangle" w="med" len="me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3744"/>
                                        </p:tgtEl>
                                        <p:attrNameLst>
                                          <p:attrName>style.visibility</p:attrName>
                                        </p:attrNameLst>
                                      </p:cBhvr>
                                      <p:to>
                                        <p:strVal val="visible"/>
                                      </p:to>
                                    </p:set>
                                    <p:anim calcmode="lin" valueType="num">
                                      <p:cBhvr>
                                        <p:cTn id="7" dur="500" fill="hold"/>
                                        <p:tgtEl>
                                          <p:spTgt spid="73744"/>
                                        </p:tgtEl>
                                        <p:attrNameLst>
                                          <p:attrName>ppt_w</p:attrName>
                                        </p:attrNameLst>
                                      </p:cBhvr>
                                      <p:tavLst>
                                        <p:tav tm="0">
                                          <p:val>
                                            <p:fltVal val="0"/>
                                          </p:val>
                                        </p:tav>
                                        <p:tav tm="100000">
                                          <p:val>
                                            <p:strVal val="#ppt_w"/>
                                          </p:val>
                                        </p:tav>
                                      </p:tavLst>
                                    </p:anim>
                                    <p:anim calcmode="lin" valueType="num">
                                      <p:cBhvr>
                                        <p:cTn id="8" dur="500" fill="hold"/>
                                        <p:tgtEl>
                                          <p:spTgt spid="73744"/>
                                        </p:tgtEl>
                                        <p:attrNameLst>
                                          <p:attrName>ppt_h</p:attrName>
                                        </p:attrNameLst>
                                      </p:cBhvr>
                                      <p:tavLst>
                                        <p:tav tm="0">
                                          <p:val>
                                            <p:fltVal val="0"/>
                                          </p:val>
                                        </p:tav>
                                        <p:tav tm="100000">
                                          <p:val>
                                            <p:strVal val="#ppt_h"/>
                                          </p:val>
                                        </p:tav>
                                      </p:tavLst>
                                    </p:anim>
                                    <p:animEffect transition="in" filter="fade">
                                      <p:cBhvr>
                                        <p:cTn id="9" dur="500"/>
                                        <p:tgtEl>
                                          <p:spTgt spid="73744"/>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73735"/>
                                        </p:tgtEl>
                                        <p:attrNameLst>
                                          <p:attrName>style.visibility</p:attrName>
                                        </p:attrNameLst>
                                      </p:cBhvr>
                                      <p:to>
                                        <p:strVal val="visible"/>
                                      </p:to>
                                    </p:set>
                                    <p:anim calcmode="lin" valueType="num">
                                      <p:cBhvr>
                                        <p:cTn id="12" dur="500" fill="hold"/>
                                        <p:tgtEl>
                                          <p:spTgt spid="73735"/>
                                        </p:tgtEl>
                                        <p:attrNameLst>
                                          <p:attrName>ppt_w</p:attrName>
                                        </p:attrNameLst>
                                      </p:cBhvr>
                                      <p:tavLst>
                                        <p:tav tm="0">
                                          <p:val>
                                            <p:fltVal val="0"/>
                                          </p:val>
                                        </p:tav>
                                        <p:tav tm="100000">
                                          <p:val>
                                            <p:strVal val="#ppt_w"/>
                                          </p:val>
                                        </p:tav>
                                      </p:tavLst>
                                    </p:anim>
                                    <p:anim calcmode="lin" valueType="num">
                                      <p:cBhvr>
                                        <p:cTn id="13" dur="500" fill="hold"/>
                                        <p:tgtEl>
                                          <p:spTgt spid="73735"/>
                                        </p:tgtEl>
                                        <p:attrNameLst>
                                          <p:attrName>ppt_h</p:attrName>
                                        </p:attrNameLst>
                                      </p:cBhvr>
                                      <p:tavLst>
                                        <p:tav tm="0">
                                          <p:val>
                                            <p:fltVal val="0"/>
                                          </p:val>
                                        </p:tav>
                                        <p:tav tm="100000">
                                          <p:val>
                                            <p:strVal val="#ppt_h"/>
                                          </p:val>
                                        </p:tav>
                                      </p:tavLst>
                                    </p:anim>
                                    <p:animEffect transition="in" filter="fade">
                                      <p:cBhvr>
                                        <p:cTn id="14" dur="500"/>
                                        <p:tgtEl>
                                          <p:spTgt spid="7373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3745"/>
                                        </p:tgtEl>
                                        <p:attrNameLst>
                                          <p:attrName>style.visibility</p:attrName>
                                        </p:attrNameLst>
                                      </p:cBhvr>
                                      <p:to>
                                        <p:strVal val="visible"/>
                                      </p:to>
                                    </p:set>
                                    <p:animEffect transition="in" filter="wipe(down)">
                                      <p:cBhvr>
                                        <p:cTn id="19" dur="500"/>
                                        <p:tgtEl>
                                          <p:spTgt spid="73745"/>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3738"/>
                                        </p:tgtEl>
                                        <p:attrNameLst>
                                          <p:attrName>style.visibility</p:attrName>
                                        </p:attrNameLst>
                                      </p:cBhvr>
                                      <p:to>
                                        <p:strVal val="visible"/>
                                      </p:to>
                                    </p:set>
                                    <p:animEffect transition="in" filter="wipe(down)">
                                      <p:cBhvr>
                                        <p:cTn id="22" dur="500"/>
                                        <p:tgtEl>
                                          <p:spTgt spid="737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3743"/>
                                        </p:tgtEl>
                                        <p:attrNameLst>
                                          <p:attrName>style.visibility</p:attrName>
                                        </p:attrNameLst>
                                      </p:cBhvr>
                                      <p:to>
                                        <p:strVal val="visible"/>
                                      </p:to>
                                    </p:set>
                                    <p:animEffect transition="in" filter="wipe(down)">
                                      <p:cBhvr>
                                        <p:cTn id="25" dur="500"/>
                                        <p:tgtEl>
                                          <p:spTgt spid="73743"/>
                                        </p:tgtEl>
                                      </p:cBhvr>
                                    </p:animEffect>
                                  </p:childTnLst>
                                </p:cTn>
                              </p:par>
                            </p:childTnLst>
                          </p:cTn>
                        </p:par>
                      </p:childTnLst>
                    </p:cTn>
                  </p:par>
                  <p:par>
                    <p:cTn id="26" fill="hold">
                      <p:stCondLst>
                        <p:cond delay="indefinite"/>
                      </p:stCondLst>
                      <p:childTnLst>
                        <p:par>
                          <p:cTn id="27" fill="hold">
                            <p:stCondLst>
                              <p:cond delay="0"/>
                            </p:stCondLst>
                            <p:childTnLst>
                              <p:par>
                                <p:cTn id="28" presetID="20" presetClass="entr" presetSubtype="0" fill="hold" grpId="0" nodeType="clickEffect">
                                  <p:stCondLst>
                                    <p:cond delay="0"/>
                                  </p:stCondLst>
                                  <p:childTnLst>
                                    <p:set>
                                      <p:cBhvr>
                                        <p:cTn id="29" dur="1" fill="hold">
                                          <p:stCondLst>
                                            <p:cond delay="0"/>
                                          </p:stCondLst>
                                        </p:cTn>
                                        <p:tgtEl>
                                          <p:spTgt spid="73747"/>
                                        </p:tgtEl>
                                        <p:attrNameLst>
                                          <p:attrName>style.visibility</p:attrName>
                                        </p:attrNameLst>
                                      </p:cBhvr>
                                      <p:to>
                                        <p:strVal val="visible"/>
                                      </p:to>
                                    </p:set>
                                    <p:animEffect transition="in" filter="wedge">
                                      <p:cBhvr>
                                        <p:cTn id="30" dur="2000"/>
                                        <p:tgtEl>
                                          <p:spTgt spid="73747"/>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73739"/>
                                        </p:tgtEl>
                                        <p:attrNameLst>
                                          <p:attrName>style.visibility</p:attrName>
                                        </p:attrNameLst>
                                      </p:cBhvr>
                                      <p:to>
                                        <p:strVal val="visible"/>
                                      </p:to>
                                    </p:set>
                                    <p:animEffect transition="in" filter="wedge">
                                      <p:cBhvr>
                                        <p:cTn id="33" dur="2000"/>
                                        <p:tgtEl>
                                          <p:spTgt spid="73739"/>
                                        </p:tgtEl>
                                      </p:cBhvr>
                                    </p:animEffect>
                                  </p:childTnLst>
                                </p:cTn>
                              </p:par>
                              <p:par>
                                <p:cTn id="34" presetID="20" presetClass="entr" presetSubtype="0" fill="hold" grpId="0" nodeType="withEffect">
                                  <p:stCondLst>
                                    <p:cond delay="0"/>
                                  </p:stCondLst>
                                  <p:childTnLst>
                                    <p:set>
                                      <p:cBhvr>
                                        <p:cTn id="35" dur="1" fill="hold">
                                          <p:stCondLst>
                                            <p:cond delay="0"/>
                                          </p:stCondLst>
                                        </p:cTn>
                                        <p:tgtEl>
                                          <p:spTgt spid="73752"/>
                                        </p:tgtEl>
                                        <p:attrNameLst>
                                          <p:attrName>style.visibility</p:attrName>
                                        </p:attrNameLst>
                                      </p:cBhvr>
                                      <p:to>
                                        <p:strVal val="visible"/>
                                      </p:to>
                                    </p:set>
                                    <p:animEffect transition="in" filter="wedge">
                                      <p:cBhvr>
                                        <p:cTn id="36" dur="2000"/>
                                        <p:tgtEl>
                                          <p:spTgt spid="737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5" grpId="0" animBg="1"/>
      <p:bldP spid="73738" grpId="0" animBg="1"/>
      <p:bldP spid="73739" grpId="0" animBg="1"/>
      <p:bldP spid="73743" grpId="0" animBg="1"/>
      <p:bldP spid="73744" grpId="0" animBg="1"/>
      <p:bldP spid="73745" grpId="0" animBg="1"/>
      <p:bldP spid="73747" grpId="0" animBg="1"/>
      <p:bldP spid="7375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33400" y="1676400"/>
            <a:ext cx="8001000" cy="4339650"/>
          </a:xfrm>
          <a:prstGeom prst="rect">
            <a:avLst/>
          </a:prstGeom>
        </p:spPr>
        <p:txBody>
          <a:bodyPr wrap="square">
            <a:spAutoFit/>
          </a:bodyPr>
          <a:lstStyle/>
          <a:p>
            <a:pPr algn="just">
              <a:lnSpc>
                <a:spcPct val="150000"/>
              </a:lnSpc>
            </a:pPr>
            <a:r>
              <a:rPr lang="en-US" sz="3200" smtClean="0">
                <a:effectLst/>
              </a:rPr>
              <a:t>   + </a:t>
            </a:r>
            <a:r>
              <a:rPr lang="en-US" sz="3200" i="1" smtClean="0">
                <a:effectLst/>
              </a:rPr>
              <a:t>Quan niệm về văn hóa</a:t>
            </a:r>
            <a:r>
              <a:rPr lang="en-US" sz="3200" smtClean="0">
                <a:effectLst/>
              </a:rPr>
              <a:t>: </a:t>
            </a:r>
          </a:p>
          <a:p>
            <a:pPr algn="just">
              <a:lnSpc>
                <a:spcPct val="150000"/>
              </a:lnSpc>
            </a:pPr>
            <a:r>
              <a:rPr lang="en-US" sz="3200" smtClean="0">
                <a:effectLst/>
              </a:rPr>
              <a:t>       </a:t>
            </a:r>
            <a:r>
              <a:rPr lang="en-US" sz="2800" b="1" smtClean="0">
                <a:effectLst/>
              </a:rPr>
              <a:t>“Vì lẽ sinh tồn cũng như mục đích của cuộc sống (…) Toàn bộ những sáng tạo và phát minh đó tức là văn hóa.”</a:t>
            </a:r>
            <a:endParaRPr lang="en-US" sz="3200" b="1" smtClean="0">
              <a:effectLst/>
            </a:endParaRPr>
          </a:p>
          <a:p>
            <a:pPr algn="ctr"/>
            <a:endParaRPr lang="en-US" sz="3200" b="1" smtClean="0">
              <a:effectLst/>
            </a:endParaRPr>
          </a:p>
          <a:p>
            <a:pPr algn="ctr"/>
            <a:r>
              <a:rPr lang="en-US" sz="3200" b="1" smtClean="0">
                <a:effectLst/>
              </a:rPr>
              <a:t>  </a:t>
            </a:r>
            <a:r>
              <a:rPr lang="en-US" sz="3200" b="1" smtClean="0">
                <a:effectLst/>
                <a:sym typeface="Wingdings"/>
              </a:rPr>
              <a:t> </a:t>
            </a:r>
            <a:r>
              <a:rPr lang="en-US" sz="3200" b="1" smtClean="0">
                <a:effectLst/>
              </a:rPr>
              <a:t>LAO ĐỘNG SÁNG TẠO LÀ CỘI NGUỒN CỦA VĂN HÓA</a:t>
            </a:r>
          </a:p>
        </p:txBody>
      </p:sp>
      <p:sp>
        <p:nvSpPr>
          <p:cNvPr id="5" name="Rectangle 4"/>
          <p:cNvSpPr/>
          <p:nvPr/>
        </p:nvSpPr>
        <p:spPr>
          <a:xfrm>
            <a:off x="457200" y="304800"/>
            <a:ext cx="2908168" cy="584775"/>
          </a:xfrm>
          <a:prstGeom prst="rect">
            <a:avLst/>
          </a:prstGeom>
        </p:spPr>
        <p:txBody>
          <a:bodyPr wrap="none">
            <a:spAutoFit/>
          </a:bodyPr>
          <a:lstStyle/>
          <a:p>
            <a:pPr algn="just"/>
            <a:r>
              <a:rPr lang="en-US" sz="3200" b="1" i="1" smtClean="0">
                <a:solidFill>
                  <a:srgbClr val="FFFF00"/>
                </a:solidFill>
                <a:latin typeface="Times New Roman" pitchFamily="18" charset="0"/>
                <a:cs typeface="Times New Roman" pitchFamily="18" charset="0"/>
              </a:rPr>
              <a:t>1. Cơ sở lý luận</a:t>
            </a:r>
            <a:endParaRPr lang="en-US" sz="1600" b="1" i="1">
              <a:solidFill>
                <a:srgbClr val="FFFF00"/>
              </a:solidFill>
              <a:latin typeface="Times New Roman" pitchFamily="18" charset="0"/>
              <a:cs typeface="Times New Roman" pitchFamily="18" charset="0"/>
            </a:endParaRPr>
          </a:p>
        </p:txBody>
      </p:sp>
      <p:sp>
        <p:nvSpPr>
          <p:cNvPr id="9" name="Rectangle 8"/>
          <p:cNvSpPr/>
          <p:nvPr/>
        </p:nvSpPr>
        <p:spPr>
          <a:xfrm>
            <a:off x="685800" y="914400"/>
            <a:ext cx="4631396" cy="523220"/>
          </a:xfrm>
          <a:prstGeom prst="rect">
            <a:avLst/>
          </a:prstGeom>
        </p:spPr>
        <p:txBody>
          <a:bodyPr wrap="none">
            <a:spAutoFit/>
          </a:bodyPr>
          <a:lstStyle/>
          <a:p>
            <a:r>
              <a:rPr lang="en-US" sz="2800" b="1" smtClean="0">
                <a:solidFill>
                  <a:srgbClr val="00FF00"/>
                </a:solidFill>
              </a:rPr>
              <a:t>1.3.Tư tưởng Hồ Chí Minh</a:t>
            </a:r>
            <a:endParaRPr lang="en-US" sz="2800">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6">
                                            <p:txEl>
                                              <p:pRg st="0" end="0"/>
                                            </p:txEl>
                                          </p:spTgt>
                                        </p:tgtEl>
                                      </p:cBhvr>
                                    </p:animEffect>
                                  </p:childTnLst>
                                </p:cTn>
                              </p:par>
                              <p:par>
                                <p:cTn id="17" presetID="55"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p:cTn id="19" dur="1000" fill="hold"/>
                                        <p:tgtEl>
                                          <p:spTgt spid="6">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6">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6">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7" presetClass="entr" presetSubtype="4" fill="hold" nodeType="clickEffect">
                                  <p:stCondLst>
                                    <p:cond delay="0"/>
                                  </p:stCondLst>
                                  <p:childTnLst>
                                    <p:set>
                                      <p:cBhvr>
                                        <p:cTn id="25" dur="1" fill="hold">
                                          <p:stCondLst>
                                            <p:cond delay="0"/>
                                          </p:stCondLst>
                                        </p:cTn>
                                        <p:tgtEl>
                                          <p:spTgt spid="6">
                                            <p:txEl>
                                              <p:pRg st="3" end="3"/>
                                            </p:txEl>
                                          </p:spTgt>
                                        </p:tgtEl>
                                        <p:attrNameLst>
                                          <p:attrName>style.visibility</p:attrName>
                                        </p:attrNameLst>
                                      </p:cBhvr>
                                      <p:to>
                                        <p:strVal val="visible"/>
                                      </p:to>
                                    </p:set>
                                    <p:anim calcmode="lin" valueType="num">
                                      <p:cBhvr additive="base">
                                        <p:cTn id="26" dur="5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7" dur="5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0" y="330200"/>
            <a:ext cx="4572000" cy="584200"/>
          </a:xfrm>
          <a:prstGeom prst="rect">
            <a:avLst/>
          </a:prstGeom>
        </p:spPr>
        <p:txBody>
          <a:bodyPr>
            <a:spAutoFit/>
          </a:bodyPr>
          <a:lstStyle/>
          <a:p>
            <a:pPr>
              <a:defRPr/>
            </a:pPr>
            <a:r>
              <a:rPr lang="en-US" sz="3200" b="1">
                <a:solidFill>
                  <a:srgbClr val="FFFF00"/>
                </a:solidFill>
              </a:rPr>
              <a:t>1. Cơ sở lý luận</a:t>
            </a:r>
            <a:endParaRPr lang="en-US" sz="3200">
              <a:solidFill>
                <a:srgbClr val="FFFF00"/>
              </a:solidFill>
            </a:endParaRPr>
          </a:p>
        </p:txBody>
      </p:sp>
      <p:sp>
        <p:nvSpPr>
          <p:cNvPr id="6" name="Rectangle 5"/>
          <p:cNvSpPr>
            <a:spLocks noChangeArrowheads="1"/>
          </p:cNvSpPr>
          <p:nvPr/>
        </p:nvSpPr>
        <p:spPr bwMode="auto">
          <a:xfrm>
            <a:off x="762000" y="1676400"/>
            <a:ext cx="8382000" cy="4324261"/>
          </a:xfrm>
          <a:prstGeom prst="rect">
            <a:avLst/>
          </a:prstGeom>
          <a:noFill/>
          <a:ln w="9525">
            <a:noFill/>
            <a:miter lim="800000"/>
            <a:headEnd/>
            <a:tailEnd/>
          </a:ln>
        </p:spPr>
        <p:txBody>
          <a:bodyPr wrap="square">
            <a:spAutoFit/>
          </a:bodyPr>
          <a:lstStyle/>
          <a:p>
            <a:pPr marL="609600" indent="-609600" eaLnBrk="1" hangingPunct="1">
              <a:lnSpc>
                <a:spcPct val="150000"/>
              </a:lnSpc>
            </a:pPr>
            <a:r>
              <a:rPr lang="en-US" sz="2200" b="1" smtClean="0"/>
              <a:t>+ </a:t>
            </a:r>
            <a:r>
              <a:rPr lang="en-US" sz="2200" b="1" i="1"/>
              <a:t>Chức năng, vai trò của văn hóa</a:t>
            </a:r>
            <a:r>
              <a:rPr lang="en-US" sz="2200" b="1"/>
              <a:t>: </a:t>
            </a:r>
          </a:p>
          <a:p>
            <a:pPr marL="609600" indent="-609600" eaLnBrk="1" hangingPunct="1">
              <a:lnSpc>
                <a:spcPct val="150000"/>
              </a:lnSpc>
              <a:buFont typeface="Wingdings" pitchFamily="2" charset="2"/>
              <a:buNone/>
            </a:pPr>
            <a:r>
              <a:rPr lang="en-US" sz="2200" b="1"/>
              <a:t>	   </a:t>
            </a:r>
            <a:r>
              <a:rPr lang="en-US" sz="2200" b="1">
                <a:sym typeface="Wingdings" pitchFamily="2" charset="2"/>
              </a:rPr>
              <a:t> </a:t>
            </a:r>
            <a:r>
              <a:rPr lang="en-US" sz="2200" b="1"/>
              <a:t>Văn hóa là lĩnh vực cơ bản của đời sống xã hội</a:t>
            </a:r>
          </a:p>
          <a:p>
            <a:pPr marL="609600" indent="-609600" eaLnBrk="1" hangingPunct="1">
              <a:lnSpc>
                <a:spcPct val="150000"/>
              </a:lnSpc>
              <a:buFont typeface="Wingdings" pitchFamily="2" charset="2"/>
              <a:buNone/>
            </a:pPr>
            <a:r>
              <a:rPr lang="en-US" sz="2200" b="1"/>
              <a:t>	   </a:t>
            </a:r>
            <a:r>
              <a:rPr lang="en-US" sz="2200" b="1">
                <a:sym typeface="Wingdings" pitchFamily="2" charset="2"/>
              </a:rPr>
              <a:t> </a:t>
            </a:r>
            <a:r>
              <a:rPr lang="en-US" sz="2200" b="1"/>
              <a:t>Tính chiến đấu</a:t>
            </a:r>
          </a:p>
          <a:p>
            <a:pPr marL="990600" lvl="1" indent="-533400" eaLnBrk="1" hangingPunct="1">
              <a:lnSpc>
                <a:spcPct val="150000"/>
              </a:lnSpc>
              <a:buFont typeface="Wingdings" pitchFamily="2" charset="2"/>
              <a:buNone/>
            </a:pPr>
            <a:r>
              <a:rPr lang="en-US" sz="2200" b="1" smtClean="0"/>
              <a:t>“Nay </a:t>
            </a:r>
            <a:r>
              <a:rPr lang="en-US" sz="2200" b="1"/>
              <a:t>ở trong thơ nên có thép”…</a:t>
            </a:r>
          </a:p>
          <a:p>
            <a:pPr marL="609600" indent="-609600" eaLnBrk="1" hangingPunct="1">
              <a:lnSpc>
                <a:spcPct val="150000"/>
              </a:lnSpc>
              <a:buFont typeface="Wingdings" pitchFamily="2" charset="2"/>
              <a:buNone/>
            </a:pPr>
            <a:r>
              <a:rPr lang="en-US" sz="2200" b="1"/>
              <a:t>	</a:t>
            </a:r>
            <a:r>
              <a:rPr lang="en-US" sz="2200" b="1" smtClean="0"/>
              <a:t>“</a:t>
            </a:r>
            <a:r>
              <a:rPr lang="en-US" sz="2200" b="1"/>
              <a:t>Văn hóa là một mặt trận”…</a:t>
            </a:r>
          </a:p>
          <a:p>
            <a:pPr marL="609600" indent="-609600" eaLnBrk="1" hangingPunct="1">
              <a:lnSpc>
                <a:spcPct val="150000"/>
              </a:lnSpc>
              <a:buFont typeface="Wingdings" pitchFamily="2" charset="2"/>
              <a:buNone/>
            </a:pPr>
            <a:r>
              <a:rPr lang="en-US" sz="2200" b="1"/>
              <a:t>	</a:t>
            </a:r>
            <a:r>
              <a:rPr lang="en-US" sz="2200" b="1" smtClean="0"/>
              <a:t>“</a:t>
            </a:r>
            <a:r>
              <a:rPr lang="en-US" sz="2200" b="1"/>
              <a:t>Văn hóa hóa kháng chiến, kháng chiến hóa văn hóa…”</a:t>
            </a:r>
          </a:p>
          <a:p>
            <a:pPr marL="609600" indent="-609600" eaLnBrk="1" hangingPunct="1">
              <a:lnSpc>
                <a:spcPct val="150000"/>
              </a:lnSpc>
              <a:buFont typeface="Wingdings" pitchFamily="2" charset="2"/>
              <a:buNone/>
            </a:pPr>
            <a:r>
              <a:rPr lang="en-US" sz="2200" b="1"/>
              <a:t>		… “diệt giặc dốt”, xây dựng “ đời sống mới”…</a:t>
            </a:r>
          </a:p>
          <a:p>
            <a:pPr marL="609600" indent="-609600" eaLnBrk="1" hangingPunct="1">
              <a:buFont typeface="Wingdings" pitchFamily="2" charset="2"/>
              <a:buNone/>
            </a:pPr>
            <a:r>
              <a:rPr lang="en-US" sz="2200" b="1">
                <a:solidFill>
                  <a:srgbClr val="FFFF00"/>
                </a:solidFill>
                <a:sym typeface="Wingdings" pitchFamily="2" charset="2"/>
              </a:rPr>
              <a:t>	</a:t>
            </a:r>
            <a:endParaRPr lang="en-US" sz="2200" b="1" smtClean="0">
              <a:solidFill>
                <a:srgbClr val="FFFF00"/>
              </a:solidFill>
              <a:sym typeface="Wingdings" pitchFamily="2" charset="2"/>
            </a:endParaRPr>
          </a:p>
          <a:p>
            <a:pPr marL="609600" indent="-609600" eaLnBrk="1" hangingPunct="1">
              <a:buFont typeface="Wingdings" pitchFamily="2" charset="2"/>
              <a:buNone/>
            </a:pPr>
            <a:r>
              <a:rPr lang="en-US" sz="2200" b="1">
                <a:solidFill>
                  <a:srgbClr val="FFFF00"/>
                </a:solidFill>
                <a:sym typeface="Wingdings" pitchFamily="2" charset="2"/>
              </a:rPr>
              <a:t>	</a:t>
            </a:r>
            <a:r>
              <a:rPr lang="en-US" sz="2200" b="1">
                <a:solidFill>
                  <a:srgbClr val="00FF00"/>
                </a:solidFill>
                <a:sym typeface="Wingdings" pitchFamily="2" charset="2"/>
              </a:rPr>
              <a:t> </a:t>
            </a:r>
            <a:r>
              <a:rPr lang="en-US" sz="2200" b="1">
                <a:solidFill>
                  <a:srgbClr val="00FF00"/>
                </a:solidFill>
              </a:rPr>
              <a:t>Văn hóa phải soi đường cho quốc dân đi</a:t>
            </a:r>
          </a:p>
        </p:txBody>
      </p:sp>
      <p:sp>
        <p:nvSpPr>
          <p:cNvPr id="5" name="Rectangle 4"/>
          <p:cNvSpPr/>
          <p:nvPr/>
        </p:nvSpPr>
        <p:spPr>
          <a:xfrm>
            <a:off x="762000" y="990600"/>
            <a:ext cx="4389279" cy="523220"/>
          </a:xfrm>
          <a:prstGeom prst="rect">
            <a:avLst/>
          </a:prstGeom>
        </p:spPr>
        <p:txBody>
          <a:bodyPr wrap="none">
            <a:spAutoFit/>
          </a:bodyPr>
          <a:lstStyle/>
          <a:p>
            <a:r>
              <a:rPr lang="en-US" sz="2800" b="1" smtClean="0">
                <a:solidFill>
                  <a:srgbClr val="00FF00"/>
                </a:solidFill>
                <a:latin typeface="Times New Roman" pitchFamily="18" charset="0"/>
                <a:cs typeface="Times New Roman" pitchFamily="18" charset="0"/>
              </a:rPr>
              <a:t>1.3. Tư tưởng Hồ Chí Minh</a:t>
            </a:r>
            <a:endParaRPr lang="en-US" sz="28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 calcmode="lin" valueType="num">
                                      <p:cBhvr additive="base">
                                        <p:cTn id="28" dur="5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9" dur="5000" fill="hold"/>
                                        <p:tgtEl>
                                          <p:spTgt spid="6">
                                            <p:txEl>
                                              <p:pRg st="3" end="3"/>
                                            </p:txEl>
                                          </p:spTgt>
                                        </p:tgtEl>
                                        <p:attrNameLst>
                                          <p:attrName>ppt_y</p:attrName>
                                        </p:attrNameLst>
                                      </p:cBhvr>
                                      <p:tavLst>
                                        <p:tav tm="0">
                                          <p:val>
                                            <p:strVal val="1+#ppt_h/2"/>
                                          </p:val>
                                        </p:tav>
                                        <p:tav tm="100000">
                                          <p:val>
                                            <p:strVal val="#ppt_y"/>
                                          </p:val>
                                        </p:tav>
                                      </p:tavLst>
                                    </p:anim>
                                  </p:childTnLst>
                                </p:cTn>
                              </p:par>
                              <p:par>
                                <p:cTn id="30" presetID="7" presetClass="entr" presetSubtype="4" fill="hold" nodeType="with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 calcmode="lin" valueType="num">
                                      <p:cBhvr additive="base">
                                        <p:cTn id="32" dur="5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3" dur="5000" fill="hold"/>
                                        <p:tgtEl>
                                          <p:spTgt spid="6">
                                            <p:txEl>
                                              <p:pRg st="4" end="4"/>
                                            </p:txEl>
                                          </p:spTgt>
                                        </p:tgtEl>
                                        <p:attrNameLst>
                                          <p:attrName>ppt_y</p:attrName>
                                        </p:attrNameLst>
                                      </p:cBhvr>
                                      <p:tavLst>
                                        <p:tav tm="0">
                                          <p:val>
                                            <p:strVal val="1+#ppt_h/2"/>
                                          </p:val>
                                        </p:tav>
                                        <p:tav tm="100000">
                                          <p:val>
                                            <p:strVal val="#ppt_y"/>
                                          </p:val>
                                        </p:tav>
                                      </p:tavLst>
                                    </p:anim>
                                  </p:childTnLst>
                                </p:cTn>
                              </p:par>
                              <p:par>
                                <p:cTn id="34" presetID="7" presetClass="entr" presetSubtype="4" fill="hold" nodeType="withEffect">
                                  <p:stCondLst>
                                    <p:cond delay="0"/>
                                  </p:stCondLst>
                                  <p:childTnLst>
                                    <p:set>
                                      <p:cBhvr>
                                        <p:cTn id="35" dur="1" fill="hold">
                                          <p:stCondLst>
                                            <p:cond delay="0"/>
                                          </p:stCondLst>
                                        </p:cTn>
                                        <p:tgtEl>
                                          <p:spTgt spid="6">
                                            <p:txEl>
                                              <p:pRg st="5" end="5"/>
                                            </p:txEl>
                                          </p:spTgt>
                                        </p:tgtEl>
                                        <p:attrNameLst>
                                          <p:attrName>style.visibility</p:attrName>
                                        </p:attrNameLst>
                                      </p:cBhvr>
                                      <p:to>
                                        <p:strVal val="visible"/>
                                      </p:to>
                                    </p:set>
                                    <p:anim calcmode="lin" valueType="num">
                                      <p:cBhvr additive="base">
                                        <p:cTn id="36" dur="50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7" dur="5000" fill="hold"/>
                                        <p:tgtEl>
                                          <p:spTgt spid="6">
                                            <p:txEl>
                                              <p:pRg st="5" end="5"/>
                                            </p:txEl>
                                          </p:spTgt>
                                        </p:tgtEl>
                                        <p:attrNameLst>
                                          <p:attrName>ppt_y</p:attrName>
                                        </p:attrNameLst>
                                      </p:cBhvr>
                                      <p:tavLst>
                                        <p:tav tm="0">
                                          <p:val>
                                            <p:strVal val="1+#ppt_h/2"/>
                                          </p:val>
                                        </p:tav>
                                        <p:tav tm="100000">
                                          <p:val>
                                            <p:strVal val="#ppt_y"/>
                                          </p:val>
                                        </p:tav>
                                      </p:tavLst>
                                    </p:anim>
                                  </p:childTnLst>
                                </p:cTn>
                              </p:par>
                              <p:par>
                                <p:cTn id="38" presetID="7" presetClass="entr" presetSubtype="4" fill="hold" nodeType="withEffect">
                                  <p:stCondLst>
                                    <p:cond delay="0"/>
                                  </p:stCondLst>
                                  <p:childTnLst>
                                    <p:set>
                                      <p:cBhvr>
                                        <p:cTn id="39" dur="1" fill="hold">
                                          <p:stCondLst>
                                            <p:cond delay="0"/>
                                          </p:stCondLst>
                                        </p:cTn>
                                        <p:tgtEl>
                                          <p:spTgt spid="6">
                                            <p:txEl>
                                              <p:pRg st="6" end="6"/>
                                            </p:txEl>
                                          </p:spTgt>
                                        </p:tgtEl>
                                        <p:attrNameLst>
                                          <p:attrName>style.visibility</p:attrName>
                                        </p:attrNameLst>
                                      </p:cBhvr>
                                      <p:to>
                                        <p:strVal val="visible"/>
                                      </p:to>
                                    </p:set>
                                    <p:anim calcmode="lin" valueType="num">
                                      <p:cBhvr additive="base">
                                        <p:cTn id="40" dur="50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1" dur="50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0" presetClass="entr" presetSubtype="0" decel="100000" fill="hold" nodeType="clickEffect">
                                  <p:stCondLst>
                                    <p:cond delay="0"/>
                                  </p:stCondLst>
                                  <p:childTnLst>
                                    <p:set>
                                      <p:cBhvr>
                                        <p:cTn id="45" dur="1" fill="hold">
                                          <p:stCondLst>
                                            <p:cond delay="0"/>
                                          </p:stCondLst>
                                        </p:cTn>
                                        <p:tgtEl>
                                          <p:spTgt spid="6">
                                            <p:txEl>
                                              <p:pRg st="8" end="8"/>
                                            </p:txEl>
                                          </p:spTgt>
                                        </p:tgtEl>
                                        <p:attrNameLst>
                                          <p:attrName>style.visibility</p:attrName>
                                        </p:attrNameLst>
                                      </p:cBhvr>
                                      <p:to>
                                        <p:strVal val="visible"/>
                                      </p:to>
                                    </p:set>
                                    <p:anim calcmode="lin" valueType="num">
                                      <p:cBhvr>
                                        <p:cTn id="46" dur="1000" fill="hold"/>
                                        <p:tgtEl>
                                          <p:spTgt spid="6">
                                            <p:txEl>
                                              <p:pRg st="8" end="8"/>
                                            </p:txEl>
                                          </p:spTgt>
                                        </p:tgtEl>
                                        <p:attrNameLst>
                                          <p:attrName>ppt_w</p:attrName>
                                        </p:attrNameLst>
                                      </p:cBhvr>
                                      <p:tavLst>
                                        <p:tav tm="0">
                                          <p:val>
                                            <p:strVal val="#ppt_w+.3"/>
                                          </p:val>
                                        </p:tav>
                                        <p:tav tm="100000">
                                          <p:val>
                                            <p:strVal val="#ppt_w"/>
                                          </p:val>
                                        </p:tav>
                                      </p:tavLst>
                                    </p:anim>
                                    <p:anim calcmode="lin" valueType="num">
                                      <p:cBhvr>
                                        <p:cTn id="47" dur="1000" fill="hold"/>
                                        <p:tgtEl>
                                          <p:spTgt spid="6">
                                            <p:txEl>
                                              <p:pRg st="8" end="8"/>
                                            </p:txEl>
                                          </p:spTgt>
                                        </p:tgtEl>
                                        <p:attrNameLst>
                                          <p:attrName>ppt_h</p:attrName>
                                        </p:attrNameLst>
                                      </p:cBhvr>
                                      <p:tavLst>
                                        <p:tav tm="0">
                                          <p:val>
                                            <p:strVal val="#ppt_h"/>
                                          </p:val>
                                        </p:tav>
                                        <p:tav tm="100000">
                                          <p:val>
                                            <p:strVal val="#ppt_h"/>
                                          </p:val>
                                        </p:tav>
                                      </p:tavLst>
                                    </p:anim>
                                    <p:animEffect transition="in" filter="fade">
                                      <p:cBhvr>
                                        <p:cTn id="48"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89" name="Rectangle 21"/>
          <p:cNvSpPr>
            <a:spLocks noGrp="1" noChangeArrowheads="1"/>
          </p:cNvSpPr>
          <p:nvPr>
            <p:ph type="subTitle" sz="quarter" idx="1"/>
          </p:nvPr>
        </p:nvSpPr>
        <p:spPr>
          <a:xfrm>
            <a:off x="0" y="2057400"/>
            <a:ext cx="9144000" cy="3124200"/>
          </a:xfrm>
        </p:spPr>
        <p:txBody>
          <a:bodyPr/>
          <a:lstStyle/>
          <a:p>
            <a:pPr eaLnBrk="1" hangingPunct="1">
              <a:buFontTx/>
              <a:buChar char="-"/>
              <a:defRPr/>
            </a:pPr>
            <a:r>
              <a:rPr lang="en-US" smtClean="0">
                <a:solidFill>
                  <a:schemeClr val="bg2">
                    <a:lumMod val="75000"/>
                    <a:lumOff val="25000"/>
                  </a:schemeClr>
                </a:solidFill>
                <a:effectLst/>
                <a:sym typeface="Wingdings" pitchFamily="2" charset="2"/>
              </a:rPr>
              <a:t>:	</a:t>
            </a:r>
            <a:endParaRPr lang="en-US" smtClean="0">
              <a:solidFill>
                <a:schemeClr val="bg2">
                  <a:lumMod val="75000"/>
                  <a:lumOff val="25000"/>
                </a:schemeClr>
              </a:solidFill>
            </a:endParaRPr>
          </a:p>
        </p:txBody>
      </p:sp>
      <p:sp>
        <p:nvSpPr>
          <p:cNvPr id="14340" name="Text Box 113"/>
          <p:cNvSpPr txBox="1">
            <a:spLocks noChangeArrowheads="1"/>
          </p:cNvSpPr>
          <p:nvPr/>
        </p:nvSpPr>
        <p:spPr bwMode="auto">
          <a:xfrm>
            <a:off x="1584325" y="4514850"/>
            <a:ext cx="184150" cy="579438"/>
          </a:xfrm>
          <a:prstGeom prst="rect">
            <a:avLst/>
          </a:prstGeom>
          <a:noFill/>
          <a:ln w="9525">
            <a:noFill/>
            <a:miter lim="800000"/>
            <a:headEnd/>
            <a:tailEnd/>
          </a:ln>
        </p:spPr>
        <p:txBody>
          <a:bodyPr wrap="none">
            <a:spAutoFit/>
          </a:bodyPr>
          <a:lstStyle/>
          <a:p>
            <a:endParaRPr lang="en-US" sz="3200"/>
          </a:p>
        </p:txBody>
      </p:sp>
      <p:sp>
        <p:nvSpPr>
          <p:cNvPr id="5" name="TextBox 4"/>
          <p:cNvSpPr txBox="1"/>
          <p:nvPr/>
        </p:nvSpPr>
        <p:spPr>
          <a:xfrm>
            <a:off x="838200" y="457200"/>
            <a:ext cx="4343400" cy="646331"/>
          </a:xfrm>
          <a:prstGeom prst="rect">
            <a:avLst/>
          </a:prstGeom>
          <a:noFill/>
        </p:spPr>
        <p:txBody>
          <a:bodyPr wrap="square" rtlCol="0">
            <a:spAutoFit/>
          </a:bodyPr>
          <a:lstStyle/>
          <a:p>
            <a:r>
              <a:rPr lang="en-US" sz="3600" dirty="0" smtClean="0">
                <a:solidFill>
                  <a:srgbClr val="FFFF00"/>
                </a:solidFill>
              </a:rPr>
              <a:t>1</a:t>
            </a:r>
            <a:r>
              <a:rPr lang="en-US" sz="3600" smtClean="0">
                <a:solidFill>
                  <a:srgbClr val="FFFF00"/>
                </a:solidFill>
              </a:rPr>
              <a:t>. </a:t>
            </a:r>
            <a:r>
              <a:rPr lang="en-US" sz="3600" smtClean="0">
                <a:solidFill>
                  <a:srgbClr val="FFFF00"/>
                </a:solidFill>
                <a:latin typeface="Times New Roman" pitchFamily="18" charset="0"/>
                <a:cs typeface="Times New Roman" pitchFamily="18" charset="0"/>
              </a:rPr>
              <a:t>Cơ sở lý </a:t>
            </a:r>
            <a:r>
              <a:rPr lang="en-US" sz="3600" dirty="0" err="1" smtClean="0">
                <a:solidFill>
                  <a:srgbClr val="FFFF00"/>
                </a:solidFill>
                <a:latin typeface="Times New Roman" pitchFamily="18" charset="0"/>
                <a:cs typeface="Times New Roman" pitchFamily="18" charset="0"/>
              </a:rPr>
              <a:t>luận</a:t>
            </a:r>
            <a:endParaRPr lang="en-US" sz="3600" dirty="0">
              <a:solidFill>
                <a:srgbClr val="FFFF00"/>
              </a:solidFill>
              <a:latin typeface="Times New Roman" pitchFamily="18" charset="0"/>
              <a:cs typeface="Times New Roman" pitchFamily="18" charset="0"/>
            </a:endParaRPr>
          </a:p>
        </p:txBody>
      </p:sp>
      <p:sp>
        <p:nvSpPr>
          <p:cNvPr id="7" name="Rectangle 6"/>
          <p:cNvSpPr/>
          <p:nvPr/>
        </p:nvSpPr>
        <p:spPr>
          <a:xfrm>
            <a:off x="609600" y="1219200"/>
            <a:ext cx="8077200" cy="4616648"/>
          </a:xfrm>
          <a:prstGeom prst="rect">
            <a:avLst/>
          </a:prstGeom>
        </p:spPr>
        <p:txBody>
          <a:bodyPr wrap="square">
            <a:spAutoFit/>
          </a:bodyPr>
          <a:lstStyle/>
          <a:p>
            <a:pPr algn="just">
              <a:lnSpc>
                <a:spcPct val="150000"/>
              </a:lnSpc>
              <a:defRPr/>
            </a:pPr>
            <a:r>
              <a:rPr lang="en-US" sz="2800" b="1" smtClean="0">
                <a:solidFill>
                  <a:srgbClr val="00FF00"/>
                </a:solidFill>
              </a:rPr>
              <a:t>1.4. Quá trình nhận thức và đổi mới tư duy lý luận của Đảng về văn hóa và vai trò của VH</a:t>
            </a:r>
          </a:p>
          <a:p>
            <a:pPr algn="just">
              <a:lnSpc>
                <a:spcPct val="150000"/>
              </a:lnSpc>
              <a:defRPr/>
            </a:pPr>
            <a:r>
              <a:rPr lang="en-US" sz="2800" smtClean="0">
                <a:sym typeface="Wingdings" pitchFamily="2" charset="2"/>
              </a:rPr>
              <a:t>	Trong quá trình lãnh đạo cách mạng VN, Đảng ta đã từng bước nâng cao và phát triển nhận thức, lý luận về vai trò của văn hóa trong đời sống và trong quá trình phát triển đầt nước qua từng giai đoạn, thời kỳ khác nhau, cụ thể:</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8" presetClass="entr" presetSubtype="6" fill="hold" grpId="0" nodeType="clickEffect">
                                  <p:stCondLst>
                                    <p:cond delay="0"/>
                                  </p:stCondLst>
                                  <p:childTnLst>
                                    <p:set>
                                      <p:cBhvr>
                                        <p:cTn id="13" dur="1" fill="hold">
                                          <p:stCondLst>
                                            <p:cond delay="0"/>
                                          </p:stCondLst>
                                        </p:cTn>
                                        <p:tgtEl>
                                          <p:spTgt spid="32789">
                                            <p:txEl>
                                              <p:pRg st="0" end="0"/>
                                            </p:txEl>
                                          </p:spTgt>
                                        </p:tgtEl>
                                        <p:attrNameLst>
                                          <p:attrName>style.visibility</p:attrName>
                                        </p:attrNameLst>
                                      </p:cBhvr>
                                      <p:to>
                                        <p:strVal val="visible"/>
                                      </p:to>
                                    </p:set>
                                    <p:animEffect transition="in" filter="strips(downRight)">
                                      <p:cBhvr>
                                        <p:cTn id="14" dur="1000"/>
                                        <p:tgtEl>
                                          <p:spTgt spid="3278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4"/>
          <p:cNvSpPr>
            <a:spLocks noChangeArrowheads="1"/>
          </p:cNvSpPr>
          <p:nvPr/>
        </p:nvSpPr>
        <p:spPr bwMode="auto">
          <a:xfrm>
            <a:off x="381000" y="228600"/>
            <a:ext cx="8534400" cy="1676400"/>
          </a:xfrm>
          <a:prstGeom prst="rect">
            <a:avLst/>
          </a:prstGeom>
          <a:solidFill>
            <a:schemeClr val="accent1"/>
          </a:solidFill>
          <a:ln w="9525">
            <a:solidFill>
              <a:schemeClr val="tx1"/>
            </a:solidFill>
            <a:miter lim="800000"/>
            <a:headEnd/>
            <a:tailEnd/>
          </a:ln>
          <a:effectLst/>
        </p:spPr>
        <p:txBody>
          <a:bodyPr wrap="none" anchor="ctr"/>
          <a:lstStyle/>
          <a:p>
            <a:pPr algn="ctr">
              <a:defRPr/>
            </a:pPr>
            <a:endParaRPr lang="en-US" sz="3600" i="1" dirty="0">
              <a:effectLst>
                <a:outerShdw blurRad="38100" dist="38100" dir="2700000" algn="tl">
                  <a:srgbClr val="000000"/>
                </a:outerShdw>
              </a:effectLst>
            </a:endParaRPr>
          </a:p>
          <a:p>
            <a:pPr algn="ctr">
              <a:defRPr/>
            </a:pPr>
            <a:r>
              <a:rPr lang="en-US" sz="3600" i="1" dirty="0"/>
              <a:t>• </a:t>
            </a:r>
            <a:r>
              <a:rPr lang="en-US" sz="3600" i="1" dirty="0" err="1"/>
              <a:t>Đề</a:t>
            </a:r>
            <a:r>
              <a:rPr lang="en-US" sz="3600" i="1" dirty="0"/>
              <a:t> </a:t>
            </a:r>
            <a:r>
              <a:rPr lang="en-US" sz="3600" i="1" dirty="0" err="1"/>
              <a:t>cương</a:t>
            </a:r>
            <a:r>
              <a:rPr lang="en-US" sz="3600" i="1" dirty="0"/>
              <a:t> </a:t>
            </a:r>
            <a:r>
              <a:rPr lang="en-US" sz="3600" i="1" dirty="0" err="1"/>
              <a:t>văn</a:t>
            </a:r>
            <a:r>
              <a:rPr lang="en-US" sz="3600" i="1" dirty="0"/>
              <a:t> </a:t>
            </a:r>
            <a:r>
              <a:rPr lang="en-US" sz="3600" i="1" dirty="0" err="1"/>
              <a:t>hóa</a:t>
            </a:r>
            <a:r>
              <a:rPr lang="en-US" sz="3600" i="1" dirty="0"/>
              <a:t> </a:t>
            </a:r>
            <a:r>
              <a:rPr lang="en-US" sz="3600" i="1" dirty="0" err="1"/>
              <a:t>Việt</a:t>
            </a:r>
            <a:r>
              <a:rPr lang="en-US" sz="3600" i="1" dirty="0"/>
              <a:t> Nam 1943:</a:t>
            </a:r>
          </a:p>
          <a:p>
            <a:pPr algn="ctr">
              <a:defRPr/>
            </a:pPr>
            <a:r>
              <a:rPr lang="en-US" sz="3600" b="1" dirty="0" err="1">
                <a:sym typeface="Wingdings" pitchFamily="2" charset="2"/>
              </a:rPr>
              <a:t>Văn</a:t>
            </a:r>
            <a:r>
              <a:rPr lang="en-US" sz="3600" b="1" dirty="0">
                <a:sym typeface="Wingdings" pitchFamily="2" charset="2"/>
              </a:rPr>
              <a:t> </a:t>
            </a:r>
            <a:r>
              <a:rPr lang="en-US" sz="3600" b="1" dirty="0" err="1">
                <a:sym typeface="Wingdings" pitchFamily="2" charset="2"/>
              </a:rPr>
              <a:t>hóa</a:t>
            </a:r>
            <a:r>
              <a:rPr lang="en-US" sz="3600" b="1" dirty="0">
                <a:sym typeface="Wingdings" pitchFamily="2" charset="2"/>
              </a:rPr>
              <a:t> </a:t>
            </a:r>
            <a:r>
              <a:rPr lang="en-US" sz="3600" b="1" dirty="0" err="1">
                <a:sym typeface="Wingdings" pitchFamily="2" charset="2"/>
              </a:rPr>
              <a:t>gồm</a:t>
            </a:r>
            <a:r>
              <a:rPr lang="en-US" sz="3600" b="1" dirty="0">
                <a:sym typeface="Wingdings" pitchFamily="2" charset="2"/>
              </a:rPr>
              <a:t>:</a:t>
            </a:r>
          </a:p>
          <a:p>
            <a:pPr algn="ctr">
              <a:defRPr/>
            </a:pPr>
            <a:r>
              <a:rPr lang="en-US" sz="3600" b="1" dirty="0">
                <a:sym typeface="Wingdings" pitchFamily="2" charset="2"/>
              </a:rPr>
              <a:t>“</a:t>
            </a:r>
            <a:r>
              <a:rPr lang="en-US" sz="3600" b="1" dirty="0" err="1">
                <a:sym typeface="Wingdings" pitchFamily="2" charset="2"/>
              </a:rPr>
              <a:t>Tư</a:t>
            </a:r>
            <a:r>
              <a:rPr lang="en-US" sz="3600" b="1" dirty="0">
                <a:sym typeface="Wingdings" pitchFamily="2" charset="2"/>
              </a:rPr>
              <a:t> </a:t>
            </a:r>
            <a:r>
              <a:rPr lang="en-US" sz="3600" b="1" dirty="0" err="1">
                <a:sym typeface="Wingdings" pitchFamily="2" charset="2"/>
              </a:rPr>
              <a:t>tưởng</a:t>
            </a:r>
            <a:r>
              <a:rPr lang="en-US" sz="3600" b="1" dirty="0">
                <a:sym typeface="Wingdings" pitchFamily="2" charset="2"/>
              </a:rPr>
              <a:t>, </a:t>
            </a:r>
            <a:r>
              <a:rPr lang="en-US" sz="3600" b="1" dirty="0" err="1">
                <a:sym typeface="Wingdings" pitchFamily="2" charset="2"/>
              </a:rPr>
              <a:t>học</a:t>
            </a:r>
            <a:r>
              <a:rPr lang="en-US" sz="3600" b="1" dirty="0">
                <a:sym typeface="Wingdings" pitchFamily="2" charset="2"/>
              </a:rPr>
              <a:t> </a:t>
            </a:r>
            <a:r>
              <a:rPr lang="en-US" sz="3600" b="1" dirty="0" err="1">
                <a:sym typeface="Wingdings" pitchFamily="2" charset="2"/>
              </a:rPr>
              <a:t>thuật</a:t>
            </a:r>
            <a:r>
              <a:rPr lang="en-US" sz="3600" b="1" dirty="0">
                <a:sym typeface="Wingdings" pitchFamily="2" charset="2"/>
              </a:rPr>
              <a:t>, </a:t>
            </a:r>
            <a:r>
              <a:rPr lang="en-US" sz="3600" b="1" dirty="0" err="1">
                <a:sym typeface="Wingdings" pitchFamily="2" charset="2"/>
              </a:rPr>
              <a:t>nghệ</a:t>
            </a:r>
            <a:r>
              <a:rPr lang="en-US" sz="3600" b="1" dirty="0">
                <a:sym typeface="Wingdings" pitchFamily="2" charset="2"/>
              </a:rPr>
              <a:t> </a:t>
            </a:r>
            <a:r>
              <a:rPr lang="en-US" sz="3600" b="1" dirty="0" err="1">
                <a:sym typeface="Wingdings" pitchFamily="2" charset="2"/>
              </a:rPr>
              <a:t>thuật</a:t>
            </a:r>
            <a:r>
              <a:rPr lang="en-US" sz="3600" b="1" dirty="0">
                <a:sym typeface="Wingdings" pitchFamily="2" charset="2"/>
              </a:rPr>
              <a:t>”</a:t>
            </a:r>
          </a:p>
          <a:p>
            <a:pPr algn="ctr">
              <a:defRPr/>
            </a:pPr>
            <a:endParaRPr lang="en-US" sz="3600" b="1" dirty="0"/>
          </a:p>
        </p:txBody>
      </p:sp>
      <p:sp>
        <p:nvSpPr>
          <p:cNvPr id="89093" name="AutoShape 5"/>
          <p:cNvSpPr>
            <a:spLocks noChangeArrowheads="1"/>
          </p:cNvSpPr>
          <p:nvPr/>
        </p:nvSpPr>
        <p:spPr bwMode="auto">
          <a:xfrm>
            <a:off x="381000" y="2362200"/>
            <a:ext cx="1905000" cy="533400"/>
          </a:xfrm>
          <a:prstGeom prst="flowChartAlternateProcess">
            <a:avLst/>
          </a:prstGeom>
          <a:solidFill>
            <a:schemeClr val="accent1"/>
          </a:solidFill>
          <a:ln w="9525">
            <a:solidFill>
              <a:schemeClr val="tx1"/>
            </a:solidFill>
            <a:miter lim="800000"/>
            <a:headEnd/>
            <a:tailEnd/>
          </a:ln>
          <a:effectLst/>
        </p:spPr>
        <p:txBody>
          <a:bodyPr wrap="none" anchor="ctr"/>
          <a:lstStyle/>
          <a:p>
            <a:pPr algn="ctr">
              <a:defRPr/>
            </a:pPr>
            <a:r>
              <a:rPr lang="en-US" sz="3600">
                <a:effectLst>
                  <a:outerShdw blurRad="38100" dist="38100" dir="2700000" algn="tl">
                    <a:srgbClr val="000000"/>
                  </a:outerShdw>
                </a:effectLst>
              </a:rPr>
              <a:t>Kinh tế</a:t>
            </a:r>
          </a:p>
        </p:txBody>
      </p:sp>
      <p:sp>
        <p:nvSpPr>
          <p:cNvPr id="89094" name="AutoShape 6"/>
          <p:cNvSpPr>
            <a:spLocks noChangeArrowheads="1"/>
          </p:cNvSpPr>
          <p:nvPr/>
        </p:nvSpPr>
        <p:spPr bwMode="auto">
          <a:xfrm>
            <a:off x="6553200" y="2895600"/>
            <a:ext cx="2057400" cy="1143000"/>
          </a:xfrm>
          <a:prstGeom prst="flowChartAlternateProcess">
            <a:avLst/>
          </a:prstGeom>
          <a:solidFill>
            <a:schemeClr val="accent1"/>
          </a:solidFill>
          <a:ln w="9525">
            <a:solidFill>
              <a:schemeClr val="tx1"/>
            </a:solidFill>
            <a:miter lim="800000"/>
            <a:headEnd/>
            <a:tailEnd/>
          </a:ln>
          <a:effectLst/>
        </p:spPr>
        <p:txBody>
          <a:bodyPr wrap="none" anchor="ctr"/>
          <a:lstStyle/>
          <a:p>
            <a:pPr algn="ctr">
              <a:defRPr/>
            </a:pPr>
            <a:r>
              <a:rPr lang="en-US" sz="3600">
                <a:solidFill>
                  <a:srgbClr val="00FF00"/>
                </a:solidFill>
                <a:effectLst>
                  <a:outerShdw blurRad="38100" dist="38100" dir="2700000" algn="tl">
                    <a:srgbClr val="000000"/>
                  </a:outerShdw>
                </a:effectLst>
                <a:sym typeface="Wingdings" pitchFamily="2" charset="2"/>
              </a:rPr>
              <a:t>Văn hóa</a:t>
            </a:r>
          </a:p>
          <a:p>
            <a:pPr algn="ctr">
              <a:defRPr/>
            </a:pPr>
            <a:r>
              <a:rPr lang="en-US" sz="3600">
                <a:solidFill>
                  <a:srgbClr val="00FF00"/>
                </a:solidFill>
                <a:effectLst>
                  <a:outerShdw blurRad="38100" dist="38100" dir="2700000" algn="tl">
                    <a:srgbClr val="000000"/>
                  </a:outerShdw>
                </a:effectLst>
                <a:sym typeface="Wingdings" pitchFamily="2" charset="2"/>
              </a:rPr>
              <a:t>mới</a:t>
            </a:r>
          </a:p>
        </p:txBody>
      </p:sp>
      <p:sp>
        <p:nvSpPr>
          <p:cNvPr id="89096" name="AutoShape 8"/>
          <p:cNvSpPr>
            <a:spLocks noChangeArrowheads="1"/>
          </p:cNvSpPr>
          <p:nvPr/>
        </p:nvSpPr>
        <p:spPr bwMode="auto">
          <a:xfrm>
            <a:off x="3276600" y="2819400"/>
            <a:ext cx="1828800" cy="1371600"/>
          </a:xfrm>
          <a:prstGeom prst="flowChartAlternateProcess">
            <a:avLst/>
          </a:prstGeom>
          <a:solidFill>
            <a:schemeClr val="accent1"/>
          </a:solidFill>
          <a:ln w="9525">
            <a:solidFill>
              <a:schemeClr val="tx1"/>
            </a:solidFill>
            <a:miter lim="800000"/>
            <a:headEnd/>
            <a:tailEnd/>
          </a:ln>
          <a:effectLst/>
        </p:spPr>
        <p:txBody>
          <a:bodyPr wrap="none" anchor="ctr"/>
          <a:lstStyle/>
          <a:p>
            <a:pPr algn="ctr">
              <a:defRPr/>
            </a:pPr>
            <a:r>
              <a:rPr lang="en-US" sz="3600">
                <a:solidFill>
                  <a:srgbClr val="FFFF00"/>
                </a:solidFill>
                <a:effectLst>
                  <a:outerShdw blurRad="38100" dist="38100" dir="2700000" algn="tl">
                    <a:srgbClr val="000000"/>
                  </a:outerShdw>
                </a:effectLst>
                <a:sym typeface="Wingdings" pitchFamily="2" charset="2"/>
              </a:rPr>
              <a:t>Động lực</a:t>
            </a:r>
          </a:p>
          <a:p>
            <a:pPr algn="ctr">
              <a:defRPr/>
            </a:pPr>
            <a:r>
              <a:rPr lang="en-US" sz="3600">
                <a:solidFill>
                  <a:srgbClr val="FFFF00"/>
                </a:solidFill>
                <a:effectLst>
                  <a:outerShdw blurRad="38100" dist="38100" dir="2700000" algn="tl">
                    <a:srgbClr val="000000"/>
                  </a:outerShdw>
                </a:effectLst>
                <a:sym typeface="Wingdings" pitchFamily="2" charset="2"/>
              </a:rPr>
              <a:t>C.Mạng</a:t>
            </a:r>
          </a:p>
        </p:txBody>
      </p:sp>
      <p:sp>
        <p:nvSpPr>
          <p:cNvPr id="89097" name="AutoShape 9"/>
          <p:cNvSpPr>
            <a:spLocks noChangeArrowheads="1"/>
          </p:cNvSpPr>
          <p:nvPr/>
        </p:nvSpPr>
        <p:spPr bwMode="auto">
          <a:xfrm>
            <a:off x="381000" y="4343400"/>
            <a:ext cx="1905000" cy="533400"/>
          </a:xfrm>
          <a:prstGeom prst="flowChartAlternateProcess">
            <a:avLst/>
          </a:prstGeom>
          <a:solidFill>
            <a:schemeClr val="accent1"/>
          </a:solidFill>
          <a:ln w="9525">
            <a:solidFill>
              <a:schemeClr val="tx1"/>
            </a:solidFill>
            <a:miter lim="800000"/>
            <a:headEnd/>
            <a:tailEnd/>
          </a:ln>
          <a:effectLst/>
        </p:spPr>
        <p:txBody>
          <a:bodyPr wrap="none" anchor="ctr"/>
          <a:lstStyle/>
          <a:p>
            <a:pPr algn="ctr">
              <a:defRPr/>
            </a:pPr>
            <a:r>
              <a:rPr lang="en-US" sz="3600">
                <a:effectLst>
                  <a:outerShdw blurRad="38100" dist="38100" dir="2700000" algn="tl">
                    <a:srgbClr val="000000"/>
                  </a:outerShdw>
                </a:effectLst>
              </a:rPr>
              <a:t>Văn hóa</a:t>
            </a:r>
          </a:p>
        </p:txBody>
      </p:sp>
      <p:sp>
        <p:nvSpPr>
          <p:cNvPr id="89098" name="AutoShape 10"/>
          <p:cNvSpPr>
            <a:spLocks noChangeArrowheads="1"/>
          </p:cNvSpPr>
          <p:nvPr/>
        </p:nvSpPr>
        <p:spPr bwMode="auto">
          <a:xfrm>
            <a:off x="381000" y="3352800"/>
            <a:ext cx="1905000" cy="533400"/>
          </a:xfrm>
          <a:prstGeom prst="flowChartAlternateProcess">
            <a:avLst/>
          </a:prstGeom>
          <a:solidFill>
            <a:schemeClr val="accent1"/>
          </a:solidFill>
          <a:ln w="9525">
            <a:solidFill>
              <a:schemeClr val="tx1"/>
            </a:solidFill>
            <a:miter lim="800000"/>
            <a:headEnd/>
            <a:tailEnd/>
          </a:ln>
          <a:effectLst/>
        </p:spPr>
        <p:txBody>
          <a:bodyPr wrap="none" anchor="ctr"/>
          <a:lstStyle/>
          <a:p>
            <a:pPr algn="ctr">
              <a:defRPr/>
            </a:pPr>
            <a:r>
              <a:rPr lang="en-US" sz="3600">
                <a:effectLst>
                  <a:outerShdw blurRad="38100" dist="38100" dir="2700000" algn="tl">
                    <a:srgbClr val="000000"/>
                  </a:outerShdw>
                </a:effectLst>
              </a:rPr>
              <a:t>Chính trị</a:t>
            </a:r>
          </a:p>
        </p:txBody>
      </p:sp>
      <p:sp>
        <p:nvSpPr>
          <p:cNvPr id="89101" name="Oval 13"/>
          <p:cNvSpPr>
            <a:spLocks noChangeArrowheads="1"/>
          </p:cNvSpPr>
          <p:nvPr/>
        </p:nvSpPr>
        <p:spPr bwMode="auto">
          <a:xfrm>
            <a:off x="3810000" y="5334000"/>
            <a:ext cx="1600200" cy="1447800"/>
          </a:xfrm>
          <a:prstGeom prst="ellipse">
            <a:avLst/>
          </a:prstGeom>
          <a:solidFill>
            <a:schemeClr val="accent1"/>
          </a:solidFill>
          <a:ln w="9525">
            <a:solidFill>
              <a:schemeClr val="tx1"/>
            </a:solidFill>
            <a:round/>
            <a:headEnd/>
            <a:tailEnd/>
          </a:ln>
          <a:effectLst/>
        </p:spPr>
        <p:txBody>
          <a:bodyPr wrap="none" anchor="ctr"/>
          <a:lstStyle/>
          <a:p>
            <a:pPr algn="ctr">
              <a:defRPr/>
            </a:pPr>
            <a:endParaRPr lang="en-US" sz="3600">
              <a:effectLst>
                <a:outerShdw blurRad="38100" dist="38100" dir="2700000" algn="tl">
                  <a:srgbClr val="000000"/>
                </a:outerShdw>
              </a:effectLst>
              <a:sym typeface="Wingdings" pitchFamily="2" charset="2"/>
            </a:endParaRPr>
          </a:p>
          <a:p>
            <a:pPr algn="ctr">
              <a:defRPr/>
            </a:pPr>
            <a:r>
              <a:rPr lang="en-US" sz="3600">
                <a:effectLst>
                  <a:outerShdw blurRad="38100" dist="38100" dir="2700000" algn="tl">
                    <a:srgbClr val="000000"/>
                  </a:outerShdw>
                </a:effectLst>
                <a:sym typeface="Wingdings" pitchFamily="2" charset="2"/>
              </a:rPr>
              <a:t>Dân </a:t>
            </a:r>
          </a:p>
          <a:p>
            <a:pPr algn="ctr">
              <a:defRPr/>
            </a:pPr>
            <a:r>
              <a:rPr lang="en-US" sz="3600">
                <a:effectLst>
                  <a:outerShdw blurRad="38100" dist="38100" dir="2700000" algn="tl">
                    <a:srgbClr val="000000"/>
                  </a:outerShdw>
                </a:effectLst>
                <a:sym typeface="Wingdings" pitchFamily="2" charset="2"/>
              </a:rPr>
              <a:t>tộc</a:t>
            </a:r>
          </a:p>
          <a:p>
            <a:pPr algn="ctr">
              <a:defRPr/>
            </a:pPr>
            <a:endParaRPr lang="en-US" sz="3600">
              <a:effectLst>
                <a:outerShdw blurRad="38100" dist="38100" dir="2700000" algn="tl">
                  <a:srgbClr val="000000"/>
                </a:outerShdw>
              </a:effectLst>
            </a:endParaRPr>
          </a:p>
        </p:txBody>
      </p:sp>
      <p:sp>
        <p:nvSpPr>
          <p:cNvPr id="89102" name="Oval 14"/>
          <p:cNvSpPr>
            <a:spLocks noChangeArrowheads="1"/>
          </p:cNvSpPr>
          <p:nvPr/>
        </p:nvSpPr>
        <p:spPr bwMode="auto">
          <a:xfrm>
            <a:off x="7467600" y="5334000"/>
            <a:ext cx="1600200" cy="1447800"/>
          </a:xfrm>
          <a:prstGeom prst="ellipse">
            <a:avLst/>
          </a:prstGeom>
          <a:solidFill>
            <a:schemeClr val="accent1"/>
          </a:solidFill>
          <a:ln w="9525">
            <a:solidFill>
              <a:schemeClr val="tx1"/>
            </a:solidFill>
            <a:round/>
            <a:headEnd/>
            <a:tailEnd/>
          </a:ln>
          <a:effectLst/>
        </p:spPr>
        <p:txBody>
          <a:bodyPr wrap="none" anchor="ctr"/>
          <a:lstStyle/>
          <a:p>
            <a:pPr algn="ctr">
              <a:defRPr/>
            </a:pPr>
            <a:r>
              <a:rPr lang="en-US" sz="3600">
                <a:effectLst>
                  <a:outerShdw blurRad="38100" dist="38100" dir="2700000" algn="tl">
                    <a:srgbClr val="000000"/>
                  </a:outerShdw>
                </a:effectLst>
                <a:sym typeface="Wingdings" pitchFamily="2" charset="2"/>
              </a:rPr>
              <a:t>Đại </a:t>
            </a:r>
          </a:p>
          <a:p>
            <a:pPr algn="ctr">
              <a:defRPr/>
            </a:pPr>
            <a:r>
              <a:rPr lang="en-US" sz="3600">
                <a:effectLst>
                  <a:outerShdw blurRad="38100" dist="38100" dir="2700000" algn="tl">
                    <a:srgbClr val="000000"/>
                  </a:outerShdw>
                </a:effectLst>
                <a:sym typeface="Wingdings" pitchFamily="2" charset="2"/>
              </a:rPr>
              <a:t>chúng</a:t>
            </a:r>
          </a:p>
        </p:txBody>
      </p:sp>
      <p:sp>
        <p:nvSpPr>
          <p:cNvPr id="89103" name="Oval 15"/>
          <p:cNvSpPr>
            <a:spLocks noChangeArrowheads="1"/>
          </p:cNvSpPr>
          <p:nvPr/>
        </p:nvSpPr>
        <p:spPr bwMode="auto">
          <a:xfrm>
            <a:off x="5638800" y="5257800"/>
            <a:ext cx="1676400" cy="1524000"/>
          </a:xfrm>
          <a:prstGeom prst="ellipse">
            <a:avLst/>
          </a:prstGeom>
          <a:solidFill>
            <a:schemeClr val="accent1"/>
          </a:solidFill>
          <a:ln w="9525">
            <a:solidFill>
              <a:schemeClr val="tx1"/>
            </a:solidFill>
            <a:round/>
            <a:headEnd/>
            <a:tailEnd/>
          </a:ln>
          <a:effectLst/>
        </p:spPr>
        <p:txBody>
          <a:bodyPr wrap="none" anchor="ctr"/>
          <a:lstStyle/>
          <a:p>
            <a:pPr algn="ctr">
              <a:defRPr/>
            </a:pPr>
            <a:r>
              <a:rPr lang="en-US" sz="3600">
                <a:effectLst>
                  <a:outerShdw blurRad="38100" dist="38100" dir="2700000" algn="tl">
                    <a:srgbClr val="000000"/>
                  </a:outerShdw>
                </a:effectLst>
                <a:sym typeface="Wingdings" pitchFamily="2" charset="2"/>
              </a:rPr>
              <a:t>Khoa</a:t>
            </a:r>
          </a:p>
          <a:p>
            <a:pPr algn="ctr">
              <a:defRPr/>
            </a:pPr>
            <a:r>
              <a:rPr lang="en-US" sz="3600">
                <a:effectLst>
                  <a:outerShdw blurRad="38100" dist="38100" dir="2700000" algn="tl">
                    <a:srgbClr val="000000"/>
                  </a:outerShdw>
                </a:effectLst>
                <a:sym typeface="Wingdings" pitchFamily="2" charset="2"/>
              </a:rPr>
              <a:t> học</a:t>
            </a:r>
          </a:p>
        </p:txBody>
      </p:sp>
      <p:sp>
        <p:nvSpPr>
          <p:cNvPr id="89111" name="Line 23"/>
          <p:cNvSpPr>
            <a:spLocks noChangeShapeType="1"/>
          </p:cNvSpPr>
          <p:nvPr/>
        </p:nvSpPr>
        <p:spPr bwMode="auto">
          <a:xfrm flipV="1">
            <a:off x="2286000" y="3429000"/>
            <a:ext cx="990600" cy="1219200"/>
          </a:xfrm>
          <a:prstGeom prst="line">
            <a:avLst/>
          </a:prstGeom>
          <a:noFill/>
          <a:ln w="38100">
            <a:solidFill>
              <a:schemeClr val="tx1"/>
            </a:solidFill>
            <a:round/>
            <a:headEnd/>
            <a:tailEnd type="triangle" w="med" len="med"/>
          </a:ln>
        </p:spPr>
        <p:txBody>
          <a:bodyPr/>
          <a:lstStyle/>
          <a:p>
            <a:endParaRPr lang="en-US"/>
          </a:p>
        </p:txBody>
      </p:sp>
      <p:sp>
        <p:nvSpPr>
          <p:cNvPr id="89112" name="Line 24"/>
          <p:cNvSpPr>
            <a:spLocks noChangeShapeType="1"/>
          </p:cNvSpPr>
          <p:nvPr/>
        </p:nvSpPr>
        <p:spPr bwMode="auto">
          <a:xfrm flipV="1">
            <a:off x="2286000" y="3429000"/>
            <a:ext cx="990600" cy="228600"/>
          </a:xfrm>
          <a:prstGeom prst="line">
            <a:avLst/>
          </a:prstGeom>
          <a:noFill/>
          <a:ln w="38100">
            <a:solidFill>
              <a:schemeClr val="tx1"/>
            </a:solidFill>
            <a:round/>
            <a:headEnd/>
            <a:tailEnd type="triangle" w="med" len="med"/>
          </a:ln>
        </p:spPr>
        <p:txBody>
          <a:bodyPr/>
          <a:lstStyle/>
          <a:p>
            <a:endParaRPr lang="en-US"/>
          </a:p>
        </p:txBody>
      </p:sp>
      <p:sp>
        <p:nvSpPr>
          <p:cNvPr id="89113" name="Line 25"/>
          <p:cNvSpPr>
            <a:spLocks noChangeShapeType="1"/>
          </p:cNvSpPr>
          <p:nvPr/>
        </p:nvSpPr>
        <p:spPr bwMode="auto">
          <a:xfrm>
            <a:off x="2286000" y="2667000"/>
            <a:ext cx="990600" cy="762000"/>
          </a:xfrm>
          <a:prstGeom prst="line">
            <a:avLst/>
          </a:prstGeom>
          <a:noFill/>
          <a:ln w="38100">
            <a:solidFill>
              <a:schemeClr val="tx1"/>
            </a:solidFill>
            <a:round/>
            <a:headEnd/>
            <a:tailEnd type="triangle" w="med" len="med"/>
          </a:ln>
        </p:spPr>
        <p:txBody>
          <a:bodyPr/>
          <a:lstStyle/>
          <a:p>
            <a:endParaRPr lang="en-US"/>
          </a:p>
        </p:txBody>
      </p:sp>
      <p:sp>
        <p:nvSpPr>
          <p:cNvPr id="89114" name="Line 26"/>
          <p:cNvSpPr>
            <a:spLocks noChangeShapeType="1"/>
          </p:cNvSpPr>
          <p:nvPr/>
        </p:nvSpPr>
        <p:spPr bwMode="auto">
          <a:xfrm>
            <a:off x="1295400" y="2895600"/>
            <a:ext cx="0" cy="457200"/>
          </a:xfrm>
          <a:prstGeom prst="line">
            <a:avLst/>
          </a:prstGeom>
          <a:noFill/>
          <a:ln w="38100">
            <a:solidFill>
              <a:schemeClr val="tx1"/>
            </a:solidFill>
            <a:round/>
            <a:headEnd type="triangle" w="med" len="med"/>
            <a:tailEnd type="triangle" w="med" len="med"/>
          </a:ln>
        </p:spPr>
        <p:txBody>
          <a:bodyPr/>
          <a:lstStyle/>
          <a:p>
            <a:endParaRPr lang="en-US"/>
          </a:p>
        </p:txBody>
      </p:sp>
      <p:sp>
        <p:nvSpPr>
          <p:cNvPr id="89115" name="Line 27"/>
          <p:cNvSpPr>
            <a:spLocks noChangeShapeType="1"/>
          </p:cNvSpPr>
          <p:nvPr/>
        </p:nvSpPr>
        <p:spPr bwMode="auto">
          <a:xfrm>
            <a:off x="1295400" y="3886200"/>
            <a:ext cx="0" cy="457200"/>
          </a:xfrm>
          <a:prstGeom prst="line">
            <a:avLst/>
          </a:prstGeom>
          <a:noFill/>
          <a:ln w="38100">
            <a:solidFill>
              <a:schemeClr val="tx1"/>
            </a:solidFill>
            <a:round/>
            <a:headEnd type="triangle" w="med" len="med"/>
            <a:tailEnd type="triangle" w="med" len="med"/>
          </a:ln>
        </p:spPr>
        <p:txBody>
          <a:bodyPr/>
          <a:lstStyle/>
          <a:p>
            <a:endParaRPr lang="en-US"/>
          </a:p>
        </p:txBody>
      </p:sp>
      <p:sp>
        <p:nvSpPr>
          <p:cNvPr id="89116" name="Line 28"/>
          <p:cNvSpPr>
            <a:spLocks noChangeShapeType="1"/>
          </p:cNvSpPr>
          <p:nvPr/>
        </p:nvSpPr>
        <p:spPr bwMode="auto">
          <a:xfrm>
            <a:off x="5105400" y="3429000"/>
            <a:ext cx="1447800" cy="0"/>
          </a:xfrm>
          <a:prstGeom prst="line">
            <a:avLst/>
          </a:prstGeom>
          <a:noFill/>
          <a:ln w="38100">
            <a:solidFill>
              <a:schemeClr val="tx1"/>
            </a:solidFill>
            <a:round/>
            <a:headEnd/>
            <a:tailEnd type="triangle" w="med" len="med"/>
          </a:ln>
        </p:spPr>
        <p:txBody>
          <a:bodyPr/>
          <a:lstStyle/>
          <a:p>
            <a:endParaRPr lang="en-US"/>
          </a:p>
        </p:txBody>
      </p:sp>
      <p:sp>
        <p:nvSpPr>
          <p:cNvPr id="89117" name="Line 29"/>
          <p:cNvSpPr>
            <a:spLocks noChangeShapeType="1"/>
          </p:cNvSpPr>
          <p:nvPr/>
        </p:nvSpPr>
        <p:spPr bwMode="auto">
          <a:xfrm>
            <a:off x="7620000" y="4038600"/>
            <a:ext cx="0" cy="457200"/>
          </a:xfrm>
          <a:prstGeom prst="line">
            <a:avLst/>
          </a:prstGeom>
          <a:noFill/>
          <a:ln w="38100">
            <a:solidFill>
              <a:schemeClr val="tx1"/>
            </a:solidFill>
            <a:round/>
            <a:headEnd/>
            <a:tailEnd/>
          </a:ln>
        </p:spPr>
        <p:txBody>
          <a:bodyPr/>
          <a:lstStyle/>
          <a:p>
            <a:endParaRPr lang="en-US"/>
          </a:p>
        </p:txBody>
      </p:sp>
      <p:sp>
        <p:nvSpPr>
          <p:cNvPr id="89118" name="Line 30"/>
          <p:cNvSpPr>
            <a:spLocks noChangeShapeType="1"/>
          </p:cNvSpPr>
          <p:nvPr/>
        </p:nvSpPr>
        <p:spPr bwMode="auto">
          <a:xfrm>
            <a:off x="4648200" y="4495800"/>
            <a:ext cx="3581400" cy="0"/>
          </a:xfrm>
          <a:prstGeom prst="line">
            <a:avLst/>
          </a:prstGeom>
          <a:noFill/>
          <a:ln w="38100">
            <a:solidFill>
              <a:schemeClr val="tx1"/>
            </a:solidFill>
            <a:round/>
            <a:headEnd/>
            <a:tailEnd/>
          </a:ln>
        </p:spPr>
        <p:txBody>
          <a:bodyPr/>
          <a:lstStyle/>
          <a:p>
            <a:endParaRPr lang="en-US"/>
          </a:p>
        </p:txBody>
      </p:sp>
      <p:sp>
        <p:nvSpPr>
          <p:cNvPr id="89119" name="Line 31"/>
          <p:cNvSpPr>
            <a:spLocks noChangeShapeType="1"/>
          </p:cNvSpPr>
          <p:nvPr/>
        </p:nvSpPr>
        <p:spPr bwMode="auto">
          <a:xfrm>
            <a:off x="8229600" y="4495800"/>
            <a:ext cx="0" cy="838200"/>
          </a:xfrm>
          <a:prstGeom prst="line">
            <a:avLst/>
          </a:prstGeom>
          <a:noFill/>
          <a:ln w="38100">
            <a:solidFill>
              <a:schemeClr val="tx1"/>
            </a:solidFill>
            <a:round/>
            <a:headEnd/>
            <a:tailEnd type="triangle" w="med" len="med"/>
          </a:ln>
        </p:spPr>
        <p:txBody>
          <a:bodyPr/>
          <a:lstStyle/>
          <a:p>
            <a:endParaRPr lang="en-US"/>
          </a:p>
        </p:txBody>
      </p:sp>
      <p:sp>
        <p:nvSpPr>
          <p:cNvPr id="89120" name="Line 32"/>
          <p:cNvSpPr>
            <a:spLocks noChangeShapeType="1"/>
          </p:cNvSpPr>
          <p:nvPr/>
        </p:nvSpPr>
        <p:spPr bwMode="auto">
          <a:xfrm>
            <a:off x="4648200" y="4495800"/>
            <a:ext cx="0" cy="838200"/>
          </a:xfrm>
          <a:prstGeom prst="line">
            <a:avLst/>
          </a:prstGeom>
          <a:noFill/>
          <a:ln w="38100">
            <a:solidFill>
              <a:schemeClr val="tx1"/>
            </a:solidFill>
            <a:round/>
            <a:headEnd/>
            <a:tailEnd type="triangle" w="med" len="med"/>
          </a:ln>
        </p:spPr>
        <p:txBody>
          <a:bodyPr/>
          <a:lstStyle/>
          <a:p>
            <a:endParaRPr lang="en-US"/>
          </a:p>
        </p:txBody>
      </p:sp>
      <p:sp>
        <p:nvSpPr>
          <p:cNvPr id="89121" name="Line 33"/>
          <p:cNvSpPr>
            <a:spLocks noChangeShapeType="1"/>
          </p:cNvSpPr>
          <p:nvPr/>
        </p:nvSpPr>
        <p:spPr bwMode="auto">
          <a:xfrm>
            <a:off x="6477000" y="4495800"/>
            <a:ext cx="0" cy="762000"/>
          </a:xfrm>
          <a:prstGeom prst="line">
            <a:avLst/>
          </a:prstGeom>
          <a:noFill/>
          <a:ln w="38100">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89093"/>
                                        </p:tgtEl>
                                        <p:attrNameLst>
                                          <p:attrName>style.visibility</p:attrName>
                                        </p:attrNameLst>
                                      </p:cBhvr>
                                      <p:to>
                                        <p:strVal val="visible"/>
                                      </p:to>
                                    </p:set>
                                    <p:anim calcmode="lin" valueType="num">
                                      <p:cBhvr>
                                        <p:cTn id="7" dur="1000" fill="hold"/>
                                        <p:tgtEl>
                                          <p:spTgt spid="89093"/>
                                        </p:tgtEl>
                                        <p:attrNameLst>
                                          <p:attrName>ppt_x</p:attrName>
                                        </p:attrNameLst>
                                      </p:cBhvr>
                                      <p:tavLst>
                                        <p:tav tm="0">
                                          <p:val>
                                            <p:strVal val="#ppt_x-.2"/>
                                          </p:val>
                                        </p:tav>
                                        <p:tav tm="100000">
                                          <p:val>
                                            <p:strVal val="#ppt_x"/>
                                          </p:val>
                                        </p:tav>
                                      </p:tavLst>
                                    </p:anim>
                                    <p:anim calcmode="lin" valueType="num">
                                      <p:cBhvr>
                                        <p:cTn id="8" dur="1000" fill="hold"/>
                                        <p:tgtEl>
                                          <p:spTgt spid="89093"/>
                                        </p:tgtEl>
                                        <p:attrNameLst>
                                          <p:attrName>ppt_y</p:attrName>
                                        </p:attrNameLst>
                                      </p:cBhvr>
                                      <p:tavLst>
                                        <p:tav tm="0">
                                          <p:val>
                                            <p:strVal val="#ppt_y"/>
                                          </p:val>
                                        </p:tav>
                                        <p:tav tm="100000">
                                          <p:val>
                                            <p:strVal val="#ppt_y"/>
                                          </p:val>
                                        </p:tav>
                                      </p:tavLst>
                                    </p:anim>
                                    <p:animEffect transition="in" filter="wipe(right)" prLst="gradientSize: 0.1">
                                      <p:cBhvr>
                                        <p:cTn id="9" dur="1000"/>
                                        <p:tgtEl>
                                          <p:spTgt spid="89093"/>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89098"/>
                                        </p:tgtEl>
                                        <p:attrNameLst>
                                          <p:attrName>style.visibility</p:attrName>
                                        </p:attrNameLst>
                                      </p:cBhvr>
                                      <p:to>
                                        <p:strVal val="visible"/>
                                      </p:to>
                                    </p:set>
                                    <p:anim calcmode="lin" valueType="num">
                                      <p:cBhvr>
                                        <p:cTn id="14" dur="1000" fill="hold"/>
                                        <p:tgtEl>
                                          <p:spTgt spid="89098"/>
                                        </p:tgtEl>
                                        <p:attrNameLst>
                                          <p:attrName>ppt_x</p:attrName>
                                        </p:attrNameLst>
                                      </p:cBhvr>
                                      <p:tavLst>
                                        <p:tav tm="0">
                                          <p:val>
                                            <p:strVal val="#ppt_x-.2"/>
                                          </p:val>
                                        </p:tav>
                                        <p:tav tm="100000">
                                          <p:val>
                                            <p:strVal val="#ppt_x"/>
                                          </p:val>
                                        </p:tav>
                                      </p:tavLst>
                                    </p:anim>
                                    <p:anim calcmode="lin" valueType="num">
                                      <p:cBhvr>
                                        <p:cTn id="15" dur="1000" fill="hold"/>
                                        <p:tgtEl>
                                          <p:spTgt spid="8909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89098"/>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89097"/>
                                        </p:tgtEl>
                                        <p:attrNameLst>
                                          <p:attrName>style.visibility</p:attrName>
                                        </p:attrNameLst>
                                      </p:cBhvr>
                                      <p:to>
                                        <p:strVal val="visible"/>
                                      </p:to>
                                    </p:set>
                                    <p:anim calcmode="lin" valueType="num">
                                      <p:cBhvr>
                                        <p:cTn id="21" dur="1000" fill="hold"/>
                                        <p:tgtEl>
                                          <p:spTgt spid="89097"/>
                                        </p:tgtEl>
                                        <p:attrNameLst>
                                          <p:attrName>ppt_x</p:attrName>
                                        </p:attrNameLst>
                                      </p:cBhvr>
                                      <p:tavLst>
                                        <p:tav tm="0">
                                          <p:val>
                                            <p:strVal val="#ppt_x-.2"/>
                                          </p:val>
                                        </p:tav>
                                        <p:tav tm="100000">
                                          <p:val>
                                            <p:strVal val="#ppt_x"/>
                                          </p:val>
                                        </p:tav>
                                      </p:tavLst>
                                    </p:anim>
                                    <p:anim calcmode="lin" valueType="num">
                                      <p:cBhvr>
                                        <p:cTn id="22" dur="1000" fill="hold"/>
                                        <p:tgtEl>
                                          <p:spTgt spid="89097"/>
                                        </p:tgtEl>
                                        <p:attrNameLst>
                                          <p:attrName>ppt_y</p:attrName>
                                        </p:attrNameLst>
                                      </p:cBhvr>
                                      <p:tavLst>
                                        <p:tav tm="0">
                                          <p:val>
                                            <p:strVal val="#ppt_y"/>
                                          </p:val>
                                        </p:tav>
                                        <p:tav tm="100000">
                                          <p:val>
                                            <p:strVal val="#ppt_y"/>
                                          </p:val>
                                        </p:tav>
                                      </p:tavLst>
                                    </p:anim>
                                    <p:animEffect transition="in" filter="wipe(right)" prLst="gradientSize: 0.1">
                                      <p:cBhvr>
                                        <p:cTn id="23" dur="1000"/>
                                        <p:tgtEl>
                                          <p:spTgt spid="89097"/>
                                        </p:tgtEl>
                                      </p:cBhvr>
                                    </p:animEffect>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89114"/>
                                        </p:tgtEl>
                                        <p:attrNameLst>
                                          <p:attrName>style.visibility</p:attrName>
                                        </p:attrNameLst>
                                      </p:cBhvr>
                                      <p:to>
                                        <p:strVal val="visible"/>
                                      </p:to>
                                    </p:set>
                                    <p:anim calcmode="lin" valueType="num">
                                      <p:cBhvr>
                                        <p:cTn id="28" dur="500" fill="hold"/>
                                        <p:tgtEl>
                                          <p:spTgt spid="89114"/>
                                        </p:tgtEl>
                                        <p:attrNameLst>
                                          <p:attrName>ppt_w</p:attrName>
                                        </p:attrNameLst>
                                      </p:cBhvr>
                                      <p:tavLst>
                                        <p:tav tm="0">
                                          <p:val>
                                            <p:fltVal val="0"/>
                                          </p:val>
                                        </p:tav>
                                        <p:tav tm="100000">
                                          <p:val>
                                            <p:strVal val="#ppt_w"/>
                                          </p:val>
                                        </p:tav>
                                      </p:tavLst>
                                    </p:anim>
                                    <p:anim calcmode="lin" valueType="num">
                                      <p:cBhvr>
                                        <p:cTn id="29" dur="500" fill="hold"/>
                                        <p:tgtEl>
                                          <p:spTgt spid="89114"/>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0"/>
                                  </p:stCondLst>
                                  <p:childTnLst>
                                    <p:set>
                                      <p:cBhvr>
                                        <p:cTn id="31" dur="1" fill="hold">
                                          <p:stCondLst>
                                            <p:cond delay="0"/>
                                          </p:stCondLst>
                                        </p:cTn>
                                        <p:tgtEl>
                                          <p:spTgt spid="89115"/>
                                        </p:tgtEl>
                                        <p:attrNameLst>
                                          <p:attrName>style.visibility</p:attrName>
                                        </p:attrNameLst>
                                      </p:cBhvr>
                                      <p:to>
                                        <p:strVal val="visible"/>
                                      </p:to>
                                    </p:set>
                                    <p:anim calcmode="lin" valueType="num">
                                      <p:cBhvr>
                                        <p:cTn id="32" dur="500" fill="hold"/>
                                        <p:tgtEl>
                                          <p:spTgt spid="89115"/>
                                        </p:tgtEl>
                                        <p:attrNameLst>
                                          <p:attrName>ppt_w</p:attrName>
                                        </p:attrNameLst>
                                      </p:cBhvr>
                                      <p:tavLst>
                                        <p:tav tm="0">
                                          <p:val>
                                            <p:fltVal val="0"/>
                                          </p:val>
                                        </p:tav>
                                        <p:tav tm="100000">
                                          <p:val>
                                            <p:strVal val="#ppt_w"/>
                                          </p:val>
                                        </p:tav>
                                      </p:tavLst>
                                    </p:anim>
                                    <p:anim calcmode="lin" valueType="num">
                                      <p:cBhvr>
                                        <p:cTn id="33" dur="500" fill="hold"/>
                                        <p:tgtEl>
                                          <p:spTgt spid="89115"/>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89112"/>
                                        </p:tgtEl>
                                        <p:attrNameLst>
                                          <p:attrName>style.visibility</p:attrName>
                                        </p:attrNameLst>
                                      </p:cBhvr>
                                      <p:to>
                                        <p:strVal val="visible"/>
                                      </p:to>
                                    </p:set>
                                    <p:anim calcmode="lin" valueType="num">
                                      <p:cBhvr>
                                        <p:cTn id="36" dur="500" fill="hold"/>
                                        <p:tgtEl>
                                          <p:spTgt spid="89112"/>
                                        </p:tgtEl>
                                        <p:attrNameLst>
                                          <p:attrName>ppt_w</p:attrName>
                                        </p:attrNameLst>
                                      </p:cBhvr>
                                      <p:tavLst>
                                        <p:tav tm="0">
                                          <p:val>
                                            <p:fltVal val="0"/>
                                          </p:val>
                                        </p:tav>
                                        <p:tav tm="100000">
                                          <p:val>
                                            <p:strVal val="#ppt_w"/>
                                          </p:val>
                                        </p:tav>
                                      </p:tavLst>
                                    </p:anim>
                                    <p:anim calcmode="lin" valueType="num">
                                      <p:cBhvr>
                                        <p:cTn id="37" dur="500" fill="hold"/>
                                        <p:tgtEl>
                                          <p:spTgt spid="89112"/>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89113"/>
                                        </p:tgtEl>
                                        <p:attrNameLst>
                                          <p:attrName>style.visibility</p:attrName>
                                        </p:attrNameLst>
                                      </p:cBhvr>
                                      <p:to>
                                        <p:strVal val="visible"/>
                                      </p:to>
                                    </p:set>
                                    <p:anim calcmode="lin" valueType="num">
                                      <p:cBhvr>
                                        <p:cTn id="40" dur="500" fill="hold"/>
                                        <p:tgtEl>
                                          <p:spTgt spid="89113"/>
                                        </p:tgtEl>
                                        <p:attrNameLst>
                                          <p:attrName>ppt_w</p:attrName>
                                        </p:attrNameLst>
                                      </p:cBhvr>
                                      <p:tavLst>
                                        <p:tav tm="0">
                                          <p:val>
                                            <p:fltVal val="0"/>
                                          </p:val>
                                        </p:tav>
                                        <p:tav tm="100000">
                                          <p:val>
                                            <p:strVal val="#ppt_w"/>
                                          </p:val>
                                        </p:tav>
                                      </p:tavLst>
                                    </p:anim>
                                    <p:anim calcmode="lin" valueType="num">
                                      <p:cBhvr>
                                        <p:cTn id="41" dur="500" fill="hold"/>
                                        <p:tgtEl>
                                          <p:spTgt spid="89113"/>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89111"/>
                                        </p:tgtEl>
                                        <p:attrNameLst>
                                          <p:attrName>style.visibility</p:attrName>
                                        </p:attrNameLst>
                                      </p:cBhvr>
                                      <p:to>
                                        <p:strVal val="visible"/>
                                      </p:to>
                                    </p:set>
                                    <p:anim calcmode="lin" valueType="num">
                                      <p:cBhvr>
                                        <p:cTn id="44" dur="500" fill="hold"/>
                                        <p:tgtEl>
                                          <p:spTgt spid="89111"/>
                                        </p:tgtEl>
                                        <p:attrNameLst>
                                          <p:attrName>ppt_w</p:attrName>
                                        </p:attrNameLst>
                                      </p:cBhvr>
                                      <p:tavLst>
                                        <p:tav tm="0">
                                          <p:val>
                                            <p:fltVal val="0"/>
                                          </p:val>
                                        </p:tav>
                                        <p:tav tm="100000">
                                          <p:val>
                                            <p:strVal val="#ppt_w"/>
                                          </p:val>
                                        </p:tav>
                                      </p:tavLst>
                                    </p:anim>
                                    <p:anim calcmode="lin" valueType="num">
                                      <p:cBhvr>
                                        <p:cTn id="45" dur="500" fill="hold"/>
                                        <p:tgtEl>
                                          <p:spTgt spid="89111"/>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89096"/>
                                        </p:tgtEl>
                                        <p:attrNameLst>
                                          <p:attrName>style.visibility</p:attrName>
                                        </p:attrNameLst>
                                      </p:cBhvr>
                                      <p:to>
                                        <p:strVal val="visible"/>
                                      </p:to>
                                    </p:set>
                                    <p:anim calcmode="lin" valueType="num">
                                      <p:cBhvr>
                                        <p:cTn id="48" dur="500" fill="hold"/>
                                        <p:tgtEl>
                                          <p:spTgt spid="89096"/>
                                        </p:tgtEl>
                                        <p:attrNameLst>
                                          <p:attrName>ppt_w</p:attrName>
                                        </p:attrNameLst>
                                      </p:cBhvr>
                                      <p:tavLst>
                                        <p:tav tm="0">
                                          <p:val>
                                            <p:fltVal val="0"/>
                                          </p:val>
                                        </p:tav>
                                        <p:tav tm="100000">
                                          <p:val>
                                            <p:strVal val="#ppt_w"/>
                                          </p:val>
                                        </p:tav>
                                      </p:tavLst>
                                    </p:anim>
                                    <p:anim calcmode="lin" valueType="num">
                                      <p:cBhvr>
                                        <p:cTn id="49" dur="500" fill="hold"/>
                                        <p:tgtEl>
                                          <p:spTgt spid="89096"/>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21" presetClass="entr" presetSubtype="4" fill="hold" grpId="0" nodeType="clickEffect">
                                  <p:stCondLst>
                                    <p:cond delay="0"/>
                                  </p:stCondLst>
                                  <p:childTnLst>
                                    <p:set>
                                      <p:cBhvr>
                                        <p:cTn id="53" dur="1" fill="hold">
                                          <p:stCondLst>
                                            <p:cond delay="0"/>
                                          </p:stCondLst>
                                        </p:cTn>
                                        <p:tgtEl>
                                          <p:spTgt spid="89116"/>
                                        </p:tgtEl>
                                        <p:attrNameLst>
                                          <p:attrName>style.visibility</p:attrName>
                                        </p:attrNameLst>
                                      </p:cBhvr>
                                      <p:to>
                                        <p:strVal val="visible"/>
                                      </p:to>
                                    </p:set>
                                    <p:animEffect transition="in" filter="wheel(4)">
                                      <p:cBhvr>
                                        <p:cTn id="54" dur="2000"/>
                                        <p:tgtEl>
                                          <p:spTgt spid="89116"/>
                                        </p:tgtEl>
                                      </p:cBhvr>
                                    </p:animEffect>
                                  </p:childTnLst>
                                </p:cTn>
                              </p:par>
                              <p:par>
                                <p:cTn id="55" presetID="21" presetClass="entr" presetSubtype="4" fill="hold" grpId="0" nodeType="withEffect">
                                  <p:stCondLst>
                                    <p:cond delay="0"/>
                                  </p:stCondLst>
                                  <p:childTnLst>
                                    <p:set>
                                      <p:cBhvr>
                                        <p:cTn id="56" dur="1" fill="hold">
                                          <p:stCondLst>
                                            <p:cond delay="0"/>
                                          </p:stCondLst>
                                        </p:cTn>
                                        <p:tgtEl>
                                          <p:spTgt spid="89094"/>
                                        </p:tgtEl>
                                        <p:attrNameLst>
                                          <p:attrName>style.visibility</p:attrName>
                                        </p:attrNameLst>
                                      </p:cBhvr>
                                      <p:to>
                                        <p:strVal val="visible"/>
                                      </p:to>
                                    </p:set>
                                    <p:animEffect transition="in" filter="wheel(4)">
                                      <p:cBhvr>
                                        <p:cTn id="57" dur="2000"/>
                                        <p:tgtEl>
                                          <p:spTgt spid="89094"/>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89117"/>
                                        </p:tgtEl>
                                        <p:attrNameLst>
                                          <p:attrName>style.visibility</p:attrName>
                                        </p:attrNameLst>
                                      </p:cBhvr>
                                      <p:to>
                                        <p:strVal val="visible"/>
                                      </p:to>
                                    </p:set>
                                    <p:animEffect transition="in" filter="wipe(down)">
                                      <p:cBhvr>
                                        <p:cTn id="62" dur="500"/>
                                        <p:tgtEl>
                                          <p:spTgt spid="89117"/>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89118"/>
                                        </p:tgtEl>
                                        <p:attrNameLst>
                                          <p:attrName>style.visibility</p:attrName>
                                        </p:attrNameLst>
                                      </p:cBhvr>
                                      <p:to>
                                        <p:strVal val="visible"/>
                                      </p:to>
                                    </p:set>
                                    <p:animEffect transition="in" filter="wipe(down)">
                                      <p:cBhvr>
                                        <p:cTn id="65" dur="500"/>
                                        <p:tgtEl>
                                          <p:spTgt spid="89118"/>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89120"/>
                                        </p:tgtEl>
                                        <p:attrNameLst>
                                          <p:attrName>style.visibility</p:attrName>
                                        </p:attrNameLst>
                                      </p:cBhvr>
                                      <p:to>
                                        <p:strVal val="visible"/>
                                      </p:to>
                                    </p:set>
                                    <p:animEffect transition="in" filter="wipe(down)">
                                      <p:cBhvr>
                                        <p:cTn id="68" dur="500"/>
                                        <p:tgtEl>
                                          <p:spTgt spid="891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89101"/>
                                        </p:tgtEl>
                                        <p:attrNameLst>
                                          <p:attrName>style.visibility</p:attrName>
                                        </p:attrNameLst>
                                      </p:cBhvr>
                                      <p:to>
                                        <p:strVal val="visible"/>
                                      </p:to>
                                    </p:set>
                                    <p:animEffect transition="in" filter="wipe(down)">
                                      <p:cBhvr>
                                        <p:cTn id="71" dur="500"/>
                                        <p:tgtEl>
                                          <p:spTgt spid="89101"/>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89121"/>
                                        </p:tgtEl>
                                        <p:attrNameLst>
                                          <p:attrName>style.visibility</p:attrName>
                                        </p:attrNameLst>
                                      </p:cBhvr>
                                      <p:to>
                                        <p:strVal val="visible"/>
                                      </p:to>
                                    </p:set>
                                    <p:animEffect transition="in" filter="wipe(down)">
                                      <p:cBhvr>
                                        <p:cTn id="76" dur="500"/>
                                        <p:tgtEl>
                                          <p:spTgt spid="89121"/>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89103"/>
                                        </p:tgtEl>
                                        <p:attrNameLst>
                                          <p:attrName>style.visibility</p:attrName>
                                        </p:attrNameLst>
                                      </p:cBhvr>
                                      <p:to>
                                        <p:strVal val="visible"/>
                                      </p:to>
                                    </p:set>
                                    <p:animEffect transition="in" filter="wipe(down)">
                                      <p:cBhvr>
                                        <p:cTn id="79" dur="500"/>
                                        <p:tgtEl>
                                          <p:spTgt spid="8910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89119"/>
                                        </p:tgtEl>
                                        <p:attrNameLst>
                                          <p:attrName>style.visibility</p:attrName>
                                        </p:attrNameLst>
                                      </p:cBhvr>
                                      <p:to>
                                        <p:strVal val="visible"/>
                                      </p:to>
                                    </p:set>
                                    <p:animEffect transition="in" filter="wipe(down)">
                                      <p:cBhvr>
                                        <p:cTn id="84" dur="500"/>
                                        <p:tgtEl>
                                          <p:spTgt spid="89119"/>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89102"/>
                                        </p:tgtEl>
                                        <p:attrNameLst>
                                          <p:attrName>style.visibility</p:attrName>
                                        </p:attrNameLst>
                                      </p:cBhvr>
                                      <p:to>
                                        <p:strVal val="visible"/>
                                      </p:to>
                                    </p:set>
                                    <p:animEffect transition="in" filter="wipe(down)">
                                      <p:cBhvr>
                                        <p:cTn id="87" dur="500"/>
                                        <p:tgtEl>
                                          <p:spTgt spid="89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3" grpId="0" animBg="1"/>
      <p:bldP spid="89094" grpId="0" animBg="1"/>
      <p:bldP spid="89096" grpId="0" animBg="1"/>
      <p:bldP spid="89097" grpId="0" animBg="1"/>
      <p:bldP spid="89098" grpId="0" animBg="1"/>
      <p:bldP spid="89101" grpId="0" animBg="1"/>
      <p:bldP spid="89102" grpId="0" animBg="1"/>
      <p:bldP spid="89103" grpId="0" animBg="1"/>
      <p:bldP spid="89111" grpId="0" animBg="1"/>
      <p:bldP spid="89112" grpId="0" animBg="1"/>
      <p:bldP spid="89113" grpId="0" animBg="1"/>
      <p:bldP spid="89114" grpId="0" animBg="1"/>
      <p:bldP spid="89115" grpId="0" animBg="1"/>
      <p:bldP spid="89116" grpId="0" animBg="1"/>
      <p:bldP spid="89117" grpId="0" animBg="1"/>
      <p:bldP spid="89118" grpId="0" animBg="1"/>
      <p:bldP spid="89119" grpId="0" animBg="1"/>
      <p:bldP spid="89120" grpId="0" animBg="1"/>
      <p:bldP spid="891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a:xfrm>
            <a:off x="0" y="0"/>
            <a:ext cx="9144000" cy="838200"/>
          </a:xfrm>
          <a:solidFill>
            <a:srgbClr val="FFFFCC"/>
          </a:solidFill>
        </p:spPr>
        <p:txBody>
          <a:bodyPr>
            <a:normAutofit fontScale="90000"/>
          </a:bodyPr>
          <a:lstStyle/>
          <a:p>
            <a:pPr eaLnBrk="1" hangingPunct="1">
              <a:defRPr/>
            </a:pPr>
            <a:r>
              <a:rPr lang="en-US" sz="4000" smtClean="0">
                <a:solidFill>
                  <a:schemeClr val="tx1"/>
                </a:solidFill>
                <a:latin typeface="Times New Roman" pitchFamily="18" charset="0"/>
              </a:rPr>
              <a:t/>
            </a:r>
            <a:br>
              <a:rPr lang="en-US" sz="4000" smtClean="0">
                <a:solidFill>
                  <a:schemeClr val="tx1"/>
                </a:solidFill>
                <a:latin typeface="Times New Roman" pitchFamily="18" charset="0"/>
              </a:rPr>
            </a:br>
            <a:r>
              <a:rPr lang="en-US" sz="4000" smtClean="0">
                <a:solidFill>
                  <a:srgbClr val="000099"/>
                </a:solidFill>
                <a:latin typeface="Times New Roman" pitchFamily="18" charset="0"/>
              </a:rPr>
              <a:t>1.3. Quá trình phát triển tư duy lý luận của Đ…</a:t>
            </a:r>
            <a:br>
              <a:rPr lang="en-US" sz="4000" smtClean="0">
                <a:solidFill>
                  <a:srgbClr val="000099"/>
                </a:solidFill>
                <a:latin typeface="Times New Roman" pitchFamily="18" charset="0"/>
              </a:rPr>
            </a:br>
            <a:endParaRPr lang="en-US" sz="4000" smtClean="0">
              <a:solidFill>
                <a:srgbClr val="000099"/>
              </a:solidFill>
              <a:latin typeface="Times New Roman" pitchFamily="18" charset="0"/>
            </a:endParaRPr>
          </a:p>
        </p:txBody>
      </p:sp>
      <p:sp>
        <p:nvSpPr>
          <p:cNvPr id="34820" name="Line 4"/>
          <p:cNvSpPr>
            <a:spLocks noChangeShapeType="1"/>
          </p:cNvSpPr>
          <p:nvPr/>
        </p:nvSpPr>
        <p:spPr bwMode="auto">
          <a:xfrm flipV="1">
            <a:off x="2209800" y="2133600"/>
            <a:ext cx="838200" cy="838200"/>
          </a:xfrm>
          <a:prstGeom prst="line">
            <a:avLst/>
          </a:prstGeom>
          <a:noFill/>
          <a:ln w="9525">
            <a:solidFill>
              <a:schemeClr val="tx1"/>
            </a:solidFill>
            <a:round/>
            <a:headEnd/>
            <a:tailEnd type="triangle" w="med" len="med"/>
          </a:ln>
        </p:spPr>
        <p:txBody>
          <a:bodyPr/>
          <a:lstStyle/>
          <a:p>
            <a:endParaRPr lang="en-US"/>
          </a:p>
        </p:txBody>
      </p:sp>
      <p:sp>
        <p:nvSpPr>
          <p:cNvPr id="34821" name="Line 5"/>
          <p:cNvSpPr>
            <a:spLocks noChangeShapeType="1"/>
          </p:cNvSpPr>
          <p:nvPr/>
        </p:nvSpPr>
        <p:spPr bwMode="auto">
          <a:xfrm>
            <a:off x="2209800" y="3048000"/>
            <a:ext cx="838200" cy="0"/>
          </a:xfrm>
          <a:prstGeom prst="line">
            <a:avLst/>
          </a:prstGeom>
          <a:noFill/>
          <a:ln w="9525">
            <a:solidFill>
              <a:schemeClr val="tx1"/>
            </a:solidFill>
            <a:round/>
            <a:headEnd/>
            <a:tailEnd type="triangle" w="med" len="med"/>
          </a:ln>
        </p:spPr>
        <p:txBody>
          <a:bodyPr/>
          <a:lstStyle/>
          <a:p>
            <a:endParaRPr lang="en-US"/>
          </a:p>
        </p:txBody>
      </p:sp>
      <p:sp>
        <p:nvSpPr>
          <p:cNvPr id="34822" name="Line 6"/>
          <p:cNvSpPr>
            <a:spLocks noChangeShapeType="1"/>
          </p:cNvSpPr>
          <p:nvPr/>
        </p:nvSpPr>
        <p:spPr bwMode="auto">
          <a:xfrm>
            <a:off x="2209800" y="3124200"/>
            <a:ext cx="838200" cy="762000"/>
          </a:xfrm>
          <a:prstGeom prst="line">
            <a:avLst/>
          </a:prstGeom>
          <a:noFill/>
          <a:ln w="9525">
            <a:solidFill>
              <a:schemeClr val="tx1"/>
            </a:solidFill>
            <a:round/>
            <a:headEnd/>
            <a:tailEnd type="triangle" w="med" len="med"/>
          </a:ln>
        </p:spPr>
        <p:txBody>
          <a:bodyPr/>
          <a:lstStyle/>
          <a:p>
            <a:endParaRPr lang="en-US"/>
          </a:p>
        </p:txBody>
      </p:sp>
      <p:sp>
        <p:nvSpPr>
          <p:cNvPr id="34828" name="Rectangle 12"/>
          <p:cNvSpPr>
            <a:spLocks noChangeArrowheads="1"/>
          </p:cNvSpPr>
          <p:nvPr/>
        </p:nvSpPr>
        <p:spPr bwMode="auto">
          <a:xfrm>
            <a:off x="228600" y="914400"/>
            <a:ext cx="8077200" cy="685800"/>
          </a:xfrm>
          <a:prstGeom prst="rect">
            <a:avLst/>
          </a:prstGeom>
          <a:solidFill>
            <a:schemeClr val="accent1"/>
          </a:solidFill>
          <a:ln w="9525">
            <a:solidFill>
              <a:schemeClr val="tx1"/>
            </a:solidFill>
            <a:miter lim="800000"/>
            <a:headEnd/>
            <a:tailEnd/>
          </a:ln>
          <a:effectLst/>
        </p:spPr>
        <p:txBody>
          <a:bodyPr wrap="none" anchor="ctr"/>
          <a:lstStyle/>
          <a:p>
            <a:pPr algn="ctr">
              <a:defRPr/>
            </a:pPr>
            <a:r>
              <a:rPr lang="en-US" sz="4400" i="1" dirty="0">
                <a:effectLst>
                  <a:outerShdw blurRad="38100" dist="38100" dir="2700000" algn="tl">
                    <a:srgbClr val="000000"/>
                  </a:outerShdw>
                </a:effectLst>
                <a:sym typeface="Wingdings" pitchFamily="2" charset="2"/>
              </a:rPr>
              <a:t>• </a:t>
            </a:r>
            <a:r>
              <a:rPr lang="en-US" sz="4000" i="1" dirty="0" err="1">
                <a:effectLst>
                  <a:outerShdw blurRad="38100" dist="38100" dir="2700000" algn="tl">
                    <a:srgbClr val="000000"/>
                  </a:outerShdw>
                </a:effectLst>
                <a:sym typeface="Wingdings" pitchFamily="2" charset="2"/>
              </a:rPr>
              <a:t>Đại</a:t>
            </a:r>
            <a:r>
              <a:rPr lang="en-US" sz="4000" i="1" dirty="0">
                <a:effectLst>
                  <a:outerShdw blurRad="38100" dist="38100" dir="2700000" algn="tl">
                    <a:srgbClr val="000000"/>
                  </a:outerShdw>
                </a:effectLst>
                <a:sym typeface="Wingdings" pitchFamily="2" charset="2"/>
              </a:rPr>
              <a:t> </a:t>
            </a:r>
            <a:r>
              <a:rPr lang="en-US" sz="4000" i="1" dirty="0" err="1">
                <a:effectLst>
                  <a:outerShdw blurRad="38100" dist="38100" dir="2700000" algn="tl">
                    <a:srgbClr val="000000"/>
                  </a:outerShdw>
                </a:effectLst>
                <a:sym typeface="Wingdings" pitchFamily="2" charset="2"/>
              </a:rPr>
              <a:t>hội</a:t>
            </a:r>
            <a:r>
              <a:rPr lang="en-US" sz="4000" i="1" dirty="0">
                <a:effectLst>
                  <a:outerShdw blurRad="38100" dist="38100" dir="2700000" algn="tl">
                    <a:srgbClr val="000000"/>
                  </a:outerShdw>
                </a:effectLst>
                <a:sym typeface="Wingdings" pitchFamily="2" charset="2"/>
              </a:rPr>
              <a:t> III (</a:t>
            </a:r>
            <a:r>
              <a:rPr lang="en-US" sz="4000" i="1" dirty="0" err="1">
                <a:sym typeface="Wingdings" pitchFamily="2" charset="2"/>
              </a:rPr>
              <a:t>Tháng</a:t>
            </a:r>
            <a:r>
              <a:rPr lang="en-US" sz="4000" i="1" dirty="0">
                <a:sym typeface="Wingdings" pitchFamily="2" charset="2"/>
              </a:rPr>
              <a:t> 3/1960</a:t>
            </a:r>
            <a:r>
              <a:rPr lang="en-US" sz="4000" i="1" dirty="0">
                <a:effectLst>
                  <a:outerShdw blurRad="38100" dist="38100" dir="2700000" algn="tl">
                    <a:srgbClr val="000000"/>
                  </a:outerShdw>
                </a:effectLst>
                <a:sym typeface="Wingdings" pitchFamily="2" charset="2"/>
              </a:rPr>
              <a:t>)</a:t>
            </a:r>
          </a:p>
        </p:txBody>
      </p:sp>
      <p:sp>
        <p:nvSpPr>
          <p:cNvPr id="34829" name="AutoShape 13"/>
          <p:cNvSpPr>
            <a:spLocks noChangeArrowheads="1"/>
          </p:cNvSpPr>
          <p:nvPr/>
        </p:nvSpPr>
        <p:spPr bwMode="auto">
          <a:xfrm>
            <a:off x="228600" y="2362200"/>
            <a:ext cx="1981200" cy="1219200"/>
          </a:xfrm>
          <a:prstGeom prst="flowChartAlternateProcess">
            <a:avLst/>
          </a:prstGeom>
          <a:solidFill>
            <a:schemeClr val="accent1"/>
          </a:solidFill>
          <a:ln w="9525">
            <a:solidFill>
              <a:schemeClr val="tx1"/>
            </a:solidFill>
            <a:miter lim="800000"/>
            <a:headEnd/>
            <a:tailEnd/>
          </a:ln>
          <a:effectLst/>
        </p:spPr>
        <p:txBody>
          <a:bodyPr wrap="none" anchor="ctr"/>
          <a:lstStyle/>
          <a:p>
            <a:pPr algn="ctr">
              <a:defRPr/>
            </a:pPr>
            <a:r>
              <a:rPr lang="en-US" sz="3600">
                <a:solidFill>
                  <a:srgbClr val="FFFF00"/>
                </a:solidFill>
                <a:effectLst>
                  <a:outerShdw blurRad="38100" dist="38100" dir="2700000" algn="tl">
                    <a:srgbClr val="000000"/>
                  </a:outerShdw>
                </a:effectLst>
                <a:sym typeface="Wingdings" pitchFamily="2" charset="2"/>
              </a:rPr>
              <a:t>Ba</a:t>
            </a:r>
          </a:p>
          <a:p>
            <a:pPr algn="ctr">
              <a:defRPr/>
            </a:pPr>
            <a:r>
              <a:rPr lang="en-US" sz="3600">
                <a:solidFill>
                  <a:srgbClr val="FFFF00"/>
                </a:solidFill>
                <a:effectLst>
                  <a:outerShdw blurRad="38100" dist="38100" dir="2700000" algn="tl">
                    <a:srgbClr val="000000"/>
                  </a:outerShdw>
                </a:effectLst>
                <a:sym typeface="Wingdings" pitchFamily="2" charset="2"/>
              </a:rPr>
              <a:t> cuộc CM</a:t>
            </a:r>
          </a:p>
        </p:txBody>
      </p:sp>
      <p:sp>
        <p:nvSpPr>
          <p:cNvPr id="34830" name="AutoShape 14"/>
          <p:cNvSpPr>
            <a:spLocks noChangeArrowheads="1"/>
          </p:cNvSpPr>
          <p:nvPr/>
        </p:nvSpPr>
        <p:spPr bwMode="auto">
          <a:xfrm>
            <a:off x="3124200" y="3581400"/>
            <a:ext cx="2133600" cy="685800"/>
          </a:xfrm>
          <a:prstGeom prst="flowChartTerminator">
            <a:avLst/>
          </a:prstGeom>
          <a:solidFill>
            <a:schemeClr val="accent1"/>
          </a:solidFill>
          <a:ln w="9525">
            <a:solidFill>
              <a:schemeClr val="tx1"/>
            </a:solidFill>
            <a:miter lim="800000"/>
            <a:headEnd/>
            <a:tailEnd/>
          </a:ln>
          <a:effectLst/>
        </p:spPr>
        <p:txBody>
          <a:bodyPr wrap="none" anchor="ctr"/>
          <a:lstStyle/>
          <a:p>
            <a:pPr algn="ctr">
              <a:defRPr/>
            </a:pPr>
            <a:r>
              <a:rPr lang="en-US" sz="3600">
                <a:effectLst>
                  <a:outerShdw blurRad="38100" dist="38100" dir="2700000" algn="tl">
                    <a:srgbClr val="000000"/>
                  </a:outerShdw>
                </a:effectLst>
                <a:sym typeface="Wingdings" pitchFamily="2" charset="2"/>
              </a:rPr>
              <a:t>KHKT</a:t>
            </a:r>
          </a:p>
        </p:txBody>
      </p:sp>
      <p:sp>
        <p:nvSpPr>
          <p:cNvPr id="34831" name="AutoShape 15"/>
          <p:cNvSpPr>
            <a:spLocks noChangeArrowheads="1"/>
          </p:cNvSpPr>
          <p:nvPr/>
        </p:nvSpPr>
        <p:spPr bwMode="auto">
          <a:xfrm>
            <a:off x="3048000" y="2667000"/>
            <a:ext cx="2209800" cy="685800"/>
          </a:xfrm>
          <a:prstGeom prst="flowChartTerminator">
            <a:avLst/>
          </a:prstGeom>
          <a:solidFill>
            <a:schemeClr val="accent1"/>
          </a:solidFill>
          <a:ln w="9525">
            <a:solidFill>
              <a:schemeClr val="tx1"/>
            </a:solidFill>
            <a:miter lim="800000"/>
            <a:headEnd/>
            <a:tailEnd/>
          </a:ln>
          <a:effectLst/>
        </p:spPr>
        <p:txBody>
          <a:bodyPr wrap="none" anchor="ctr"/>
          <a:lstStyle/>
          <a:p>
            <a:pPr algn="ctr" eaLnBrk="1" hangingPunct="1">
              <a:lnSpc>
                <a:spcPct val="80000"/>
              </a:lnSpc>
              <a:spcBef>
                <a:spcPct val="20000"/>
              </a:spcBef>
              <a:buClr>
                <a:schemeClr val="hlink"/>
              </a:buClr>
              <a:buSzPct val="70000"/>
              <a:buFont typeface="Wingdings" pitchFamily="2" charset="2"/>
              <a:buNone/>
              <a:defRPr/>
            </a:pPr>
            <a:endParaRPr lang="en-US" sz="3600">
              <a:effectLst>
                <a:outerShdw blurRad="38100" dist="38100" dir="2700000" algn="tl">
                  <a:srgbClr val="000000"/>
                </a:outerShdw>
              </a:effectLst>
              <a:sym typeface="Wingdings" pitchFamily="2" charset="2"/>
            </a:endParaRPr>
          </a:p>
          <a:p>
            <a:pPr algn="ctr" eaLnBrk="1" hangingPunct="1">
              <a:lnSpc>
                <a:spcPct val="80000"/>
              </a:lnSpc>
              <a:spcBef>
                <a:spcPct val="20000"/>
              </a:spcBef>
              <a:buClr>
                <a:schemeClr val="hlink"/>
              </a:buClr>
              <a:buSzPct val="70000"/>
              <a:buFont typeface="Wingdings" pitchFamily="2" charset="2"/>
              <a:buNone/>
              <a:defRPr/>
            </a:pPr>
            <a:r>
              <a:rPr lang="en-US" sz="3600">
                <a:effectLst>
                  <a:outerShdw blurRad="38100" dist="38100" dir="2700000" algn="tl">
                    <a:srgbClr val="000000"/>
                  </a:outerShdw>
                </a:effectLst>
                <a:sym typeface="Wingdings" pitchFamily="2" charset="2"/>
              </a:rPr>
              <a:t>TTVH</a:t>
            </a:r>
          </a:p>
          <a:p>
            <a:pPr algn="ctr">
              <a:defRPr/>
            </a:pPr>
            <a:endParaRPr lang="en-US" sz="3600"/>
          </a:p>
        </p:txBody>
      </p:sp>
      <p:sp>
        <p:nvSpPr>
          <p:cNvPr id="34832" name="AutoShape 16"/>
          <p:cNvSpPr>
            <a:spLocks noChangeArrowheads="1"/>
          </p:cNvSpPr>
          <p:nvPr/>
        </p:nvSpPr>
        <p:spPr bwMode="auto">
          <a:xfrm>
            <a:off x="3048000" y="1752600"/>
            <a:ext cx="2133600" cy="685800"/>
          </a:xfrm>
          <a:prstGeom prst="flowChartTerminator">
            <a:avLst/>
          </a:prstGeom>
          <a:solidFill>
            <a:schemeClr val="accent1"/>
          </a:solidFill>
          <a:ln w="9525">
            <a:solidFill>
              <a:schemeClr val="tx1"/>
            </a:solidFill>
            <a:miter lim="800000"/>
            <a:headEnd/>
            <a:tailEnd/>
          </a:ln>
          <a:effectLst/>
        </p:spPr>
        <p:txBody>
          <a:bodyPr wrap="none" anchor="ctr"/>
          <a:lstStyle/>
          <a:p>
            <a:pPr algn="ctr" eaLnBrk="1" hangingPunct="1">
              <a:lnSpc>
                <a:spcPct val="80000"/>
              </a:lnSpc>
              <a:spcBef>
                <a:spcPct val="20000"/>
              </a:spcBef>
              <a:buClr>
                <a:schemeClr val="hlink"/>
              </a:buClr>
              <a:buSzPct val="70000"/>
              <a:buFont typeface="Wingdings" pitchFamily="2" charset="2"/>
              <a:buNone/>
              <a:defRPr/>
            </a:pPr>
            <a:endParaRPr lang="en-US" sz="3600">
              <a:effectLst>
                <a:outerShdw blurRad="38100" dist="38100" dir="2700000" algn="tl">
                  <a:srgbClr val="000000"/>
                </a:outerShdw>
              </a:effectLst>
              <a:sym typeface="Wingdings" pitchFamily="2" charset="2"/>
            </a:endParaRPr>
          </a:p>
          <a:p>
            <a:pPr algn="ctr" eaLnBrk="1" hangingPunct="1">
              <a:lnSpc>
                <a:spcPct val="80000"/>
              </a:lnSpc>
              <a:spcBef>
                <a:spcPct val="20000"/>
              </a:spcBef>
              <a:buClr>
                <a:schemeClr val="hlink"/>
              </a:buClr>
              <a:buSzPct val="70000"/>
              <a:buFont typeface="Wingdings" pitchFamily="2" charset="2"/>
              <a:buNone/>
              <a:defRPr/>
            </a:pPr>
            <a:r>
              <a:rPr lang="en-US" sz="3600">
                <a:effectLst>
                  <a:outerShdw blurRad="38100" dist="38100" dir="2700000" algn="tl">
                    <a:srgbClr val="000000"/>
                  </a:outerShdw>
                </a:effectLst>
                <a:sym typeface="Wingdings" pitchFamily="2" charset="2"/>
              </a:rPr>
              <a:t>QHSX</a:t>
            </a:r>
          </a:p>
          <a:p>
            <a:pPr algn="ctr">
              <a:defRPr/>
            </a:pPr>
            <a:endParaRPr lang="en-US" sz="3600"/>
          </a:p>
        </p:txBody>
      </p:sp>
      <p:sp>
        <p:nvSpPr>
          <p:cNvPr id="34833" name="Oval 17"/>
          <p:cNvSpPr>
            <a:spLocks noChangeArrowheads="1"/>
          </p:cNvSpPr>
          <p:nvPr/>
        </p:nvSpPr>
        <p:spPr bwMode="auto">
          <a:xfrm>
            <a:off x="6400800" y="2133600"/>
            <a:ext cx="2438400" cy="1905000"/>
          </a:xfrm>
          <a:prstGeom prst="ellipse">
            <a:avLst/>
          </a:prstGeom>
          <a:solidFill>
            <a:schemeClr val="accent1"/>
          </a:solidFill>
          <a:ln w="9525">
            <a:solidFill>
              <a:schemeClr val="tx1"/>
            </a:solidFill>
            <a:round/>
            <a:headEnd/>
            <a:tailEnd/>
          </a:ln>
        </p:spPr>
        <p:txBody>
          <a:bodyPr wrap="none" anchor="ctr"/>
          <a:lstStyle/>
          <a:p>
            <a:pPr algn="ctr"/>
            <a:r>
              <a:rPr lang="en-US" sz="3600">
                <a:solidFill>
                  <a:srgbClr val="FFFF00"/>
                </a:solidFill>
                <a:sym typeface="Wingdings" pitchFamily="2" charset="2"/>
              </a:rPr>
              <a:t>Tiến hành </a:t>
            </a:r>
          </a:p>
          <a:p>
            <a:pPr algn="ctr"/>
            <a:r>
              <a:rPr lang="en-US" sz="3600">
                <a:solidFill>
                  <a:srgbClr val="FFFF00"/>
                </a:solidFill>
                <a:sym typeface="Wingdings" pitchFamily="2" charset="2"/>
              </a:rPr>
              <a:t>đồng thời</a:t>
            </a:r>
          </a:p>
        </p:txBody>
      </p:sp>
      <p:sp>
        <p:nvSpPr>
          <p:cNvPr id="34834" name="Line 18"/>
          <p:cNvSpPr>
            <a:spLocks noChangeShapeType="1"/>
          </p:cNvSpPr>
          <p:nvPr/>
        </p:nvSpPr>
        <p:spPr bwMode="auto">
          <a:xfrm>
            <a:off x="5181600" y="2133600"/>
            <a:ext cx="1219200" cy="914400"/>
          </a:xfrm>
          <a:prstGeom prst="line">
            <a:avLst/>
          </a:prstGeom>
          <a:noFill/>
          <a:ln w="9525">
            <a:solidFill>
              <a:schemeClr val="tx1"/>
            </a:solidFill>
            <a:round/>
            <a:headEnd/>
            <a:tailEnd type="triangle" w="med" len="med"/>
          </a:ln>
        </p:spPr>
        <p:txBody>
          <a:bodyPr/>
          <a:lstStyle/>
          <a:p>
            <a:endParaRPr lang="en-US"/>
          </a:p>
        </p:txBody>
      </p:sp>
      <p:sp>
        <p:nvSpPr>
          <p:cNvPr id="34835" name="Line 19"/>
          <p:cNvSpPr>
            <a:spLocks noChangeShapeType="1"/>
          </p:cNvSpPr>
          <p:nvPr/>
        </p:nvSpPr>
        <p:spPr bwMode="auto">
          <a:xfrm flipV="1">
            <a:off x="5257800" y="3124200"/>
            <a:ext cx="1066800" cy="0"/>
          </a:xfrm>
          <a:prstGeom prst="line">
            <a:avLst/>
          </a:prstGeom>
          <a:noFill/>
          <a:ln w="9525">
            <a:solidFill>
              <a:schemeClr val="tx1"/>
            </a:solidFill>
            <a:round/>
            <a:headEnd/>
            <a:tailEnd type="triangle" w="med" len="med"/>
          </a:ln>
        </p:spPr>
        <p:txBody>
          <a:bodyPr/>
          <a:lstStyle/>
          <a:p>
            <a:endParaRPr lang="en-US"/>
          </a:p>
        </p:txBody>
      </p:sp>
      <p:sp>
        <p:nvSpPr>
          <p:cNvPr id="34836" name="Line 20"/>
          <p:cNvSpPr>
            <a:spLocks noChangeShapeType="1"/>
          </p:cNvSpPr>
          <p:nvPr/>
        </p:nvSpPr>
        <p:spPr bwMode="auto">
          <a:xfrm flipV="1">
            <a:off x="5334000" y="3200400"/>
            <a:ext cx="1066800" cy="685800"/>
          </a:xfrm>
          <a:prstGeom prst="line">
            <a:avLst/>
          </a:prstGeom>
          <a:noFill/>
          <a:ln w="9525">
            <a:solidFill>
              <a:schemeClr val="tx1"/>
            </a:solidFill>
            <a:round/>
            <a:headEnd/>
            <a:tailEnd type="triangle" w="med" len="med"/>
          </a:ln>
        </p:spPr>
        <p:txBody>
          <a:bodyPr/>
          <a:lstStyle/>
          <a:p>
            <a:endParaRPr lang="en-US"/>
          </a:p>
        </p:txBody>
      </p:sp>
      <p:sp>
        <p:nvSpPr>
          <p:cNvPr id="34837" name="Rectangle 21"/>
          <p:cNvSpPr>
            <a:spLocks noChangeArrowheads="1"/>
          </p:cNvSpPr>
          <p:nvPr/>
        </p:nvSpPr>
        <p:spPr bwMode="auto">
          <a:xfrm>
            <a:off x="0" y="4876800"/>
            <a:ext cx="9144000" cy="1752600"/>
          </a:xfrm>
          <a:prstGeom prst="rect">
            <a:avLst/>
          </a:prstGeom>
          <a:noFill/>
          <a:ln w="9525">
            <a:noFill/>
            <a:miter lim="800000"/>
            <a:headEnd/>
            <a:tailEnd/>
          </a:ln>
          <a:effectLst/>
        </p:spPr>
        <p:txBody>
          <a:bodyPr wrap="none" anchor="ctr"/>
          <a:lstStyle/>
          <a:p>
            <a:pPr algn="ctr">
              <a:defRPr/>
            </a:pPr>
            <a:r>
              <a:rPr lang="en-US" sz="3600" i="1" dirty="0">
                <a:effectLst>
                  <a:outerShdw blurRad="38100" dist="38100" dir="2700000" algn="tl">
                    <a:srgbClr val="000000"/>
                  </a:outerShdw>
                </a:effectLst>
                <a:sym typeface="Wingdings" pitchFamily="2" charset="2"/>
              </a:rPr>
              <a:t>. </a:t>
            </a:r>
            <a:r>
              <a:rPr lang="en-US" sz="3600" i="1" dirty="0" err="1">
                <a:effectLst>
                  <a:outerShdw blurRad="38100" dist="38100" dir="2700000" algn="tl">
                    <a:srgbClr val="000000"/>
                  </a:outerShdw>
                </a:effectLst>
                <a:sym typeface="Wingdings" pitchFamily="2" charset="2"/>
              </a:rPr>
              <a:t>Đại</a:t>
            </a:r>
            <a:r>
              <a:rPr lang="en-US" sz="3600" i="1" dirty="0">
                <a:effectLst>
                  <a:outerShdw blurRad="38100" dist="38100" dir="2700000" algn="tl">
                    <a:srgbClr val="000000"/>
                  </a:outerShdw>
                </a:effectLst>
                <a:sym typeface="Wingdings" pitchFamily="2" charset="2"/>
              </a:rPr>
              <a:t> </a:t>
            </a:r>
            <a:r>
              <a:rPr lang="en-US" sz="3600" i="1" dirty="0" err="1">
                <a:effectLst>
                  <a:outerShdw blurRad="38100" dist="38100" dir="2700000" algn="tl">
                    <a:srgbClr val="000000"/>
                  </a:outerShdw>
                </a:effectLst>
                <a:sym typeface="Wingdings" pitchFamily="2" charset="2"/>
              </a:rPr>
              <a:t>hội</a:t>
            </a:r>
            <a:r>
              <a:rPr lang="en-US" sz="3600" i="1" dirty="0">
                <a:effectLst>
                  <a:outerShdw blurRad="38100" dist="38100" dir="2700000" algn="tl">
                    <a:srgbClr val="000000"/>
                  </a:outerShdw>
                </a:effectLst>
                <a:sym typeface="Wingdings" pitchFamily="2" charset="2"/>
              </a:rPr>
              <a:t> IV (1976) </a:t>
            </a:r>
            <a:r>
              <a:rPr lang="en-US" sz="3600" i="1" dirty="0" err="1">
                <a:effectLst>
                  <a:outerShdw blurRad="38100" dist="38100" dir="2700000" algn="tl">
                    <a:srgbClr val="000000"/>
                  </a:outerShdw>
                </a:effectLst>
                <a:sym typeface="Wingdings" pitchFamily="2" charset="2"/>
              </a:rPr>
              <a:t>và</a:t>
            </a:r>
            <a:r>
              <a:rPr lang="en-US" sz="3600" i="1" dirty="0">
                <a:effectLst>
                  <a:outerShdw blurRad="38100" dist="38100" dir="2700000" algn="tl">
                    <a:srgbClr val="000000"/>
                  </a:outerShdw>
                </a:effectLst>
                <a:sym typeface="Wingdings" pitchFamily="2" charset="2"/>
              </a:rPr>
              <a:t> </a:t>
            </a:r>
            <a:r>
              <a:rPr lang="en-US" sz="3600" i="1" dirty="0" err="1">
                <a:effectLst>
                  <a:outerShdw blurRad="38100" dist="38100" dir="2700000" algn="tl">
                    <a:srgbClr val="000000"/>
                  </a:outerShdw>
                </a:effectLst>
                <a:sym typeface="Wingdings" pitchFamily="2" charset="2"/>
              </a:rPr>
              <a:t>Đại</a:t>
            </a:r>
            <a:r>
              <a:rPr lang="en-US" sz="3600" i="1" dirty="0">
                <a:effectLst>
                  <a:outerShdw blurRad="38100" dist="38100" dir="2700000" algn="tl">
                    <a:srgbClr val="000000"/>
                  </a:outerShdw>
                </a:effectLst>
                <a:sym typeface="Wingdings" pitchFamily="2" charset="2"/>
              </a:rPr>
              <a:t> </a:t>
            </a:r>
            <a:r>
              <a:rPr lang="en-US" sz="3600" i="1" dirty="0" err="1">
                <a:effectLst>
                  <a:outerShdw blurRad="38100" dist="38100" dir="2700000" algn="tl">
                    <a:srgbClr val="000000"/>
                  </a:outerShdw>
                </a:effectLst>
                <a:sym typeface="Wingdings" pitchFamily="2" charset="2"/>
              </a:rPr>
              <a:t>hội</a:t>
            </a:r>
            <a:r>
              <a:rPr lang="en-US" sz="3600" i="1" dirty="0">
                <a:effectLst>
                  <a:outerShdw blurRad="38100" dist="38100" dir="2700000" algn="tl">
                    <a:srgbClr val="000000"/>
                  </a:outerShdw>
                </a:effectLst>
                <a:sym typeface="Wingdings" pitchFamily="2" charset="2"/>
              </a:rPr>
              <a:t> V (1981):</a:t>
            </a:r>
          </a:p>
          <a:p>
            <a:pPr algn="ctr">
              <a:defRPr/>
            </a:pPr>
            <a:r>
              <a:rPr lang="en-US" sz="3200" dirty="0" err="1">
                <a:effectLst>
                  <a:outerShdw blurRad="38100" dist="38100" dir="2700000" algn="tl">
                    <a:srgbClr val="000000"/>
                  </a:outerShdw>
                </a:effectLst>
                <a:sym typeface="Wingdings" pitchFamily="2" charset="2"/>
              </a:rPr>
              <a:t>Nhiệm</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vụ</a:t>
            </a:r>
            <a:r>
              <a:rPr lang="en-US" sz="3200" dirty="0">
                <a:effectLst>
                  <a:outerShdw blurRad="38100" dist="38100" dir="2700000" algn="tl">
                    <a:srgbClr val="000000"/>
                  </a:outerShdw>
                </a:effectLst>
                <a:sym typeface="Wingdings" pitchFamily="2" charset="2"/>
              </a:rPr>
              <a:t> </a:t>
            </a:r>
            <a:r>
              <a:rPr lang="en-US" sz="3200" dirty="0" err="1">
                <a:solidFill>
                  <a:srgbClr val="00B0F0"/>
                </a:solidFill>
                <a:effectLst>
                  <a:outerShdw blurRad="38100" dist="38100" dir="2700000" algn="tl">
                    <a:srgbClr val="000000"/>
                  </a:outerShdw>
                </a:effectLst>
                <a:sym typeface="Wingdings" pitchFamily="2" charset="2"/>
              </a:rPr>
              <a:t>trọng</a:t>
            </a:r>
            <a:r>
              <a:rPr lang="en-US" sz="3200" dirty="0">
                <a:solidFill>
                  <a:srgbClr val="00B0F0"/>
                </a:solidFill>
                <a:effectLst>
                  <a:outerShdw blurRad="38100" dist="38100" dir="2700000" algn="tl">
                    <a:srgbClr val="000000"/>
                  </a:outerShdw>
                </a:effectLst>
                <a:sym typeface="Wingdings" pitchFamily="2" charset="2"/>
              </a:rPr>
              <a:t> </a:t>
            </a:r>
            <a:r>
              <a:rPr lang="en-US" sz="3200" dirty="0" err="1">
                <a:solidFill>
                  <a:srgbClr val="00B0F0"/>
                </a:solidFill>
                <a:effectLst>
                  <a:outerShdw blurRad="38100" dist="38100" dir="2700000" algn="tl">
                    <a:srgbClr val="000000"/>
                  </a:outerShdw>
                </a:effectLst>
                <a:sym typeface="Wingdings" pitchFamily="2" charset="2"/>
              </a:rPr>
              <a:t>tâm</a:t>
            </a:r>
            <a:r>
              <a:rPr lang="en-US" sz="3200" dirty="0">
                <a:solidFill>
                  <a:srgbClr val="00B0F0"/>
                </a:solidFill>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trong</a:t>
            </a:r>
            <a:r>
              <a:rPr lang="en-US" sz="3200" dirty="0">
                <a:effectLst>
                  <a:outerShdw blurRad="38100" dist="38100" dir="2700000" algn="tl">
                    <a:srgbClr val="000000"/>
                  </a:outerShdw>
                </a:effectLst>
                <a:sym typeface="Wingdings" pitchFamily="2" charset="2"/>
              </a:rPr>
              <a:t> TKQĐ CNXH </a:t>
            </a:r>
          </a:p>
          <a:p>
            <a:pPr algn="ctr">
              <a:defRPr/>
            </a:pPr>
            <a:r>
              <a:rPr lang="en-US" sz="3200" b="1" dirty="0" err="1">
                <a:solidFill>
                  <a:srgbClr val="00B0F0"/>
                </a:solidFill>
                <a:effectLst>
                  <a:outerShdw blurRad="38100" dist="38100" dir="2700000" algn="tl">
                    <a:srgbClr val="000000"/>
                  </a:outerShdw>
                </a:effectLst>
                <a:sym typeface="Wingdings" pitchFamily="2" charset="2"/>
              </a:rPr>
              <a:t>là</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xây</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dựng</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nền</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văn</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hóa</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có</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FF00"/>
                </a:solidFill>
                <a:effectLst>
                  <a:outerShdw blurRad="38100" dist="38100" dir="2700000" algn="tl">
                    <a:srgbClr val="000000"/>
                  </a:outerShdw>
                </a:effectLst>
                <a:sym typeface="Wingdings" pitchFamily="2" charset="2"/>
              </a:rPr>
              <a:t>nội</a:t>
            </a:r>
            <a:r>
              <a:rPr lang="en-US" sz="3200" b="1" dirty="0">
                <a:solidFill>
                  <a:srgbClr val="00FF00"/>
                </a:solidFill>
                <a:effectLst>
                  <a:outerShdw blurRad="38100" dist="38100" dir="2700000" algn="tl">
                    <a:srgbClr val="000000"/>
                  </a:outerShdw>
                </a:effectLst>
                <a:sym typeface="Wingdings" pitchFamily="2" charset="2"/>
              </a:rPr>
              <a:t> dung XHCN</a:t>
            </a:r>
            <a:r>
              <a:rPr lang="en-US" sz="3200" b="1" dirty="0">
                <a:solidFill>
                  <a:srgbClr val="FFFF00"/>
                </a:solidFill>
                <a:effectLst>
                  <a:outerShdw blurRad="38100" dist="38100" dir="2700000" algn="tl">
                    <a:srgbClr val="000000"/>
                  </a:outerShdw>
                </a:effectLst>
                <a:sym typeface="Wingdings" pitchFamily="2" charset="2"/>
              </a:rPr>
              <a:t>,</a:t>
            </a:r>
            <a:r>
              <a:rPr lang="en-US" sz="3200" b="1" dirty="0">
                <a:solidFill>
                  <a:srgbClr val="00FF00"/>
                </a:solidFill>
                <a:effectLst>
                  <a:outerShdw blurRad="38100" dist="38100" dir="2700000" algn="tl">
                    <a:srgbClr val="000000"/>
                  </a:outerShdw>
                </a:effectLst>
                <a:sym typeface="Wingdings" pitchFamily="2" charset="2"/>
              </a:rPr>
              <a:t> </a:t>
            </a:r>
          </a:p>
          <a:p>
            <a:pPr algn="ctr">
              <a:defRPr/>
            </a:pPr>
            <a:r>
              <a:rPr lang="en-US" sz="3200" b="1" dirty="0" err="1">
                <a:solidFill>
                  <a:schemeClr val="hlink"/>
                </a:solidFill>
                <a:effectLst>
                  <a:outerShdw blurRad="38100" dist="38100" dir="2700000" algn="tl">
                    <a:srgbClr val="000000"/>
                  </a:outerShdw>
                </a:effectLst>
                <a:sym typeface="Wingdings" pitchFamily="2" charset="2"/>
              </a:rPr>
              <a:t>có</a:t>
            </a:r>
            <a:r>
              <a:rPr lang="en-US" sz="3200" b="1" dirty="0">
                <a:solidFill>
                  <a:schemeClr val="hlink"/>
                </a:solidFill>
                <a:effectLst>
                  <a:outerShdw blurRad="38100" dist="38100" dir="2700000" algn="tl">
                    <a:srgbClr val="000000"/>
                  </a:outerShdw>
                </a:effectLst>
                <a:sym typeface="Wingdings" pitchFamily="2" charset="2"/>
              </a:rPr>
              <a:t> </a:t>
            </a:r>
            <a:r>
              <a:rPr lang="en-US" sz="3200" b="1" dirty="0" err="1">
                <a:solidFill>
                  <a:srgbClr val="00FF00"/>
                </a:solidFill>
                <a:effectLst>
                  <a:outerShdw blurRad="38100" dist="38100" dir="2700000" algn="tl">
                    <a:srgbClr val="000000"/>
                  </a:outerShdw>
                </a:effectLst>
                <a:sym typeface="Wingdings" pitchFamily="2" charset="2"/>
              </a:rPr>
              <a:t>hình</a:t>
            </a:r>
            <a:r>
              <a:rPr lang="en-US" sz="3200" b="1" dirty="0">
                <a:solidFill>
                  <a:srgbClr val="00FF00"/>
                </a:solidFill>
                <a:effectLst>
                  <a:outerShdw blurRad="38100" dist="38100" dir="2700000" algn="tl">
                    <a:srgbClr val="000000"/>
                  </a:outerShdw>
                </a:effectLst>
                <a:sym typeface="Wingdings" pitchFamily="2" charset="2"/>
              </a:rPr>
              <a:t> </a:t>
            </a:r>
            <a:r>
              <a:rPr lang="en-US" sz="3200" b="1" dirty="0" err="1">
                <a:solidFill>
                  <a:srgbClr val="00FF00"/>
                </a:solidFill>
                <a:effectLst>
                  <a:outerShdw blurRad="38100" dist="38100" dir="2700000" algn="tl">
                    <a:srgbClr val="000000"/>
                  </a:outerShdw>
                </a:effectLst>
                <a:sym typeface="Wingdings" pitchFamily="2" charset="2"/>
              </a:rPr>
              <a:t>thức</a:t>
            </a:r>
            <a:r>
              <a:rPr lang="en-US" sz="3200" b="1" dirty="0">
                <a:solidFill>
                  <a:srgbClr val="00FF00"/>
                </a:solidFill>
                <a:effectLst>
                  <a:outerShdw blurRad="38100" dist="38100" dir="2700000" algn="tl">
                    <a:srgbClr val="000000"/>
                  </a:outerShdw>
                </a:effectLst>
                <a:sym typeface="Wingdings" pitchFamily="2" charset="2"/>
              </a:rPr>
              <a:t> </a:t>
            </a:r>
            <a:r>
              <a:rPr lang="en-US" sz="3200" b="1" dirty="0" err="1">
                <a:solidFill>
                  <a:srgbClr val="00FF00"/>
                </a:solidFill>
                <a:effectLst>
                  <a:outerShdw blurRad="38100" dist="38100" dir="2700000" algn="tl">
                    <a:srgbClr val="000000"/>
                  </a:outerShdw>
                </a:effectLst>
                <a:sym typeface="Wingdings" pitchFamily="2" charset="2"/>
              </a:rPr>
              <a:t>dân</a:t>
            </a:r>
            <a:r>
              <a:rPr lang="en-US" sz="3200" b="1" dirty="0">
                <a:solidFill>
                  <a:srgbClr val="00FF00"/>
                </a:solidFill>
                <a:effectLst>
                  <a:outerShdw blurRad="38100" dist="38100" dir="2700000" algn="tl">
                    <a:srgbClr val="000000"/>
                  </a:outerShdw>
                </a:effectLst>
                <a:sym typeface="Wingdings" pitchFamily="2" charset="2"/>
              </a:rPr>
              <a:t> </a:t>
            </a:r>
            <a:r>
              <a:rPr lang="en-US" sz="3200" b="1" dirty="0" err="1">
                <a:solidFill>
                  <a:srgbClr val="00FF00"/>
                </a:solidFill>
                <a:effectLst>
                  <a:outerShdw blurRad="38100" dist="38100" dir="2700000" algn="tl">
                    <a:srgbClr val="000000"/>
                  </a:outerShdw>
                </a:effectLst>
                <a:sym typeface="Wingdings" pitchFamily="2" charset="2"/>
              </a:rPr>
              <a:t>tộc</a:t>
            </a:r>
            <a:r>
              <a:rPr lang="en-US" sz="3200" b="1" dirty="0">
                <a:solidFill>
                  <a:schemeClr val="hlink"/>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có</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tính</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đảng</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và</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nhân</a:t>
            </a:r>
            <a:r>
              <a:rPr lang="en-US" sz="3200" b="1" dirty="0">
                <a:solidFill>
                  <a:srgbClr val="00B0F0"/>
                </a:solidFill>
                <a:effectLst>
                  <a:outerShdw blurRad="38100" dist="38100" dir="2700000" algn="tl">
                    <a:srgbClr val="000000"/>
                  </a:outerShdw>
                </a:effectLst>
                <a:sym typeface="Wingdings" pitchFamily="2" charset="2"/>
              </a:rPr>
              <a:t> </a:t>
            </a:r>
            <a:r>
              <a:rPr lang="en-US" sz="3200" b="1" dirty="0" err="1">
                <a:solidFill>
                  <a:srgbClr val="00B0F0"/>
                </a:solidFill>
                <a:effectLst>
                  <a:outerShdw blurRad="38100" dist="38100" dir="2700000" algn="tl">
                    <a:srgbClr val="000000"/>
                  </a:outerShdw>
                </a:effectLst>
                <a:sym typeface="Wingdings" pitchFamily="2" charset="2"/>
              </a:rPr>
              <a:t>dân</a:t>
            </a:r>
            <a:r>
              <a:rPr lang="en-US" sz="3200" b="1" dirty="0">
                <a:solidFill>
                  <a:srgbClr val="00B0F0"/>
                </a:solidFill>
                <a:effectLst>
                  <a:outerShdw blurRad="38100" dist="38100" dir="2700000" algn="tl">
                    <a:srgbClr val="000000"/>
                  </a:outerShdw>
                </a:effectLst>
                <a:sym typeface="Wingdings" pitchFamily="2" charset="2"/>
              </a:rPr>
              <a:t>.</a:t>
            </a:r>
            <a:endParaRPr lang="en-US" sz="3200" b="1" i="1" dirty="0">
              <a:solidFill>
                <a:srgbClr val="00B0F0"/>
              </a:solidFill>
              <a:effectLst>
                <a:outerShdw blurRad="38100" dist="38100" dir="2700000" algn="tl">
                  <a:srgbClr val="000000"/>
                </a:outerShdw>
              </a:effectLst>
              <a:sym typeface="Wingdings" pitchFamily="2" charset="2"/>
            </a:endParaRPr>
          </a:p>
          <a:p>
            <a:pPr algn="ctr">
              <a:defRPr/>
            </a:pP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4828"/>
                                        </p:tgtEl>
                                        <p:attrNameLst>
                                          <p:attrName>style.visibility</p:attrName>
                                        </p:attrNameLst>
                                      </p:cBhvr>
                                      <p:to>
                                        <p:strVal val="visible"/>
                                      </p:to>
                                    </p:set>
                                    <p:animEffect transition="in" filter="slide(fromBottom)">
                                      <p:cBhvr>
                                        <p:cTn id="7" dur="500"/>
                                        <p:tgtEl>
                                          <p:spTgt spid="34828"/>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34829"/>
                                        </p:tgtEl>
                                        <p:attrNameLst>
                                          <p:attrName>style.visibility</p:attrName>
                                        </p:attrNameLst>
                                      </p:cBhvr>
                                      <p:to>
                                        <p:strVal val="visible"/>
                                      </p:to>
                                    </p:set>
                                    <p:anim calcmode="lin" valueType="num">
                                      <p:cBhvr>
                                        <p:cTn id="12" dur="1000" fill="hold"/>
                                        <p:tgtEl>
                                          <p:spTgt spid="34829"/>
                                        </p:tgtEl>
                                        <p:attrNameLst>
                                          <p:attrName>ppt_x</p:attrName>
                                        </p:attrNameLst>
                                      </p:cBhvr>
                                      <p:tavLst>
                                        <p:tav tm="0">
                                          <p:val>
                                            <p:strVal val="#ppt_x-.2"/>
                                          </p:val>
                                        </p:tav>
                                        <p:tav tm="100000">
                                          <p:val>
                                            <p:strVal val="#ppt_x"/>
                                          </p:val>
                                        </p:tav>
                                      </p:tavLst>
                                    </p:anim>
                                    <p:anim calcmode="lin" valueType="num">
                                      <p:cBhvr>
                                        <p:cTn id="13" dur="1000" fill="hold"/>
                                        <p:tgtEl>
                                          <p:spTgt spid="34829"/>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4829"/>
                                        </p:tgtEl>
                                      </p:cBhvr>
                                    </p:animEffect>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4820"/>
                                        </p:tgtEl>
                                        <p:attrNameLst>
                                          <p:attrName>style.visibility</p:attrName>
                                        </p:attrNameLst>
                                      </p:cBhvr>
                                      <p:to>
                                        <p:strVal val="visible"/>
                                      </p:to>
                                    </p:set>
                                    <p:anim calcmode="lin" valueType="num">
                                      <p:cBhvr>
                                        <p:cTn id="19" dur="500" fill="hold"/>
                                        <p:tgtEl>
                                          <p:spTgt spid="34820"/>
                                        </p:tgtEl>
                                        <p:attrNameLst>
                                          <p:attrName>ppt_w</p:attrName>
                                        </p:attrNameLst>
                                      </p:cBhvr>
                                      <p:tavLst>
                                        <p:tav tm="0">
                                          <p:val>
                                            <p:fltVal val="0"/>
                                          </p:val>
                                        </p:tav>
                                        <p:tav tm="100000">
                                          <p:val>
                                            <p:strVal val="#ppt_w"/>
                                          </p:val>
                                        </p:tav>
                                      </p:tavLst>
                                    </p:anim>
                                    <p:anim calcmode="lin" valueType="num">
                                      <p:cBhvr>
                                        <p:cTn id="20" dur="500" fill="hold"/>
                                        <p:tgtEl>
                                          <p:spTgt spid="34820"/>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childTnLst>
                                    <p:set>
                                      <p:cBhvr>
                                        <p:cTn id="22" dur="1" fill="hold">
                                          <p:stCondLst>
                                            <p:cond delay="0"/>
                                          </p:stCondLst>
                                        </p:cTn>
                                        <p:tgtEl>
                                          <p:spTgt spid="34832"/>
                                        </p:tgtEl>
                                        <p:attrNameLst>
                                          <p:attrName>style.visibility</p:attrName>
                                        </p:attrNameLst>
                                      </p:cBhvr>
                                      <p:to>
                                        <p:strVal val="visible"/>
                                      </p:to>
                                    </p:set>
                                    <p:anim calcmode="lin" valueType="num">
                                      <p:cBhvr>
                                        <p:cTn id="23" dur="500" fill="hold"/>
                                        <p:tgtEl>
                                          <p:spTgt spid="34832"/>
                                        </p:tgtEl>
                                        <p:attrNameLst>
                                          <p:attrName>ppt_w</p:attrName>
                                        </p:attrNameLst>
                                      </p:cBhvr>
                                      <p:tavLst>
                                        <p:tav tm="0">
                                          <p:val>
                                            <p:fltVal val="0"/>
                                          </p:val>
                                        </p:tav>
                                        <p:tav tm="100000">
                                          <p:val>
                                            <p:strVal val="#ppt_w"/>
                                          </p:val>
                                        </p:tav>
                                      </p:tavLst>
                                    </p:anim>
                                    <p:anim calcmode="lin" valueType="num">
                                      <p:cBhvr>
                                        <p:cTn id="24" dur="500" fill="hold"/>
                                        <p:tgtEl>
                                          <p:spTgt spid="3483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10" fill="hold" grpId="0" nodeType="clickEffect">
                                  <p:stCondLst>
                                    <p:cond delay="0"/>
                                  </p:stCondLst>
                                  <p:childTnLst>
                                    <p:set>
                                      <p:cBhvr>
                                        <p:cTn id="28" dur="1" fill="hold">
                                          <p:stCondLst>
                                            <p:cond delay="0"/>
                                          </p:stCondLst>
                                        </p:cTn>
                                        <p:tgtEl>
                                          <p:spTgt spid="34821"/>
                                        </p:tgtEl>
                                        <p:attrNameLst>
                                          <p:attrName>style.visibility</p:attrName>
                                        </p:attrNameLst>
                                      </p:cBhvr>
                                      <p:to>
                                        <p:strVal val="visible"/>
                                      </p:to>
                                    </p:set>
                                    <p:anim calcmode="lin" valueType="num">
                                      <p:cBhvr>
                                        <p:cTn id="29" dur="500" fill="hold"/>
                                        <p:tgtEl>
                                          <p:spTgt spid="34821"/>
                                        </p:tgtEl>
                                        <p:attrNameLst>
                                          <p:attrName>ppt_w</p:attrName>
                                        </p:attrNameLst>
                                      </p:cBhvr>
                                      <p:tavLst>
                                        <p:tav tm="0">
                                          <p:val>
                                            <p:fltVal val="0"/>
                                          </p:val>
                                        </p:tav>
                                        <p:tav tm="100000">
                                          <p:val>
                                            <p:strVal val="#ppt_w"/>
                                          </p:val>
                                        </p:tav>
                                      </p:tavLst>
                                    </p:anim>
                                    <p:anim calcmode="lin" valueType="num">
                                      <p:cBhvr>
                                        <p:cTn id="30" dur="500" fill="hold"/>
                                        <p:tgtEl>
                                          <p:spTgt spid="34821"/>
                                        </p:tgtEl>
                                        <p:attrNameLst>
                                          <p:attrName>ppt_h</p:attrName>
                                        </p:attrNameLst>
                                      </p:cBhvr>
                                      <p:tavLst>
                                        <p:tav tm="0">
                                          <p:val>
                                            <p:strVal val="#ppt_h"/>
                                          </p:val>
                                        </p:tav>
                                        <p:tav tm="100000">
                                          <p:val>
                                            <p:strVal val="#ppt_h"/>
                                          </p:val>
                                        </p:tav>
                                      </p:tavLst>
                                    </p:anim>
                                  </p:childTnLst>
                                </p:cTn>
                              </p:par>
                              <p:par>
                                <p:cTn id="31" presetID="17" presetClass="entr" presetSubtype="10" fill="hold" grpId="0" nodeType="withEffect">
                                  <p:stCondLst>
                                    <p:cond delay="0"/>
                                  </p:stCondLst>
                                  <p:childTnLst>
                                    <p:set>
                                      <p:cBhvr>
                                        <p:cTn id="32" dur="1" fill="hold">
                                          <p:stCondLst>
                                            <p:cond delay="0"/>
                                          </p:stCondLst>
                                        </p:cTn>
                                        <p:tgtEl>
                                          <p:spTgt spid="34831"/>
                                        </p:tgtEl>
                                        <p:attrNameLst>
                                          <p:attrName>style.visibility</p:attrName>
                                        </p:attrNameLst>
                                      </p:cBhvr>
                                      <p:to>
                                        <p:strVal val="visible"/>
                                      </p:to>
                                    </p:set>
                                    <p:anim calcmode="lin" valueType="num">
                                      <p:cBhvr>
                                        <p:cTn id="33" dur="500" fill="hold"/>
                                        <p:tgtEl>
                                          <p:spTgt spid="34831"/>
                                        </p:tgtEl>
                                        <p:attrNameLst>
                                          <p:attrName>ppt_w</p:attrName>
                                        </p:attrNameLst>
                                      </p:cBhvr>
                                      <p:tavLst>
                                        <p:tav tm="0">
                                          <p:val>
                                            <p:fltVal val="0"/>
                                          </p:val>
                                        </p:tav>
                                        <p:tav tm="100000">
                                          <p:val>
                                            <p:strVal val="#ppt_w"/>
                                          </p:val>
                                        </p:tav>
                                      </p:tavLst>
                                    </p:anim>
                                    <p:anim calcmode="lin" valueType="num">
                                      <p:cBhvr>
                                        <p:cTn id="34" dur="500" fill="hold"/>
                                        <p:tgtEl>
                                          <p:spTgt spid="34831"/>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17" presetClass="entr" presetSubtype="10" fill="hold" grpId="0" nodeType="clickEffect">
                                  <p:stCondLst>
                                    <p:cond delay="0"/>
                                  </p:stCondLst>
                                  <p:childTnLst>
                                    <p:set>
                                      <p:cBhvr>
                                        <p:cTn id="38" dur="1" fill="hold">
                                          <p:stCondLst>
                                            <p:cond delay="0"/>
                                          </p:stCondLst>
                                        </p:cTn>
                                        <p:tgtEl>
                                          <p:spTgt spid="34822"/>
                                        </p:tgtEl>
                                        <p:attrNameLst>
                                          <p:attrName>style.visibility</p:attrName>
                                        </p:attrNameLst>
                                      </p:cBhvr>
                                      <p:to>
                                        <p:strVal val="visible"/>
                                      </p:to>
                                    </p:set>
                                    <p:anim calcmode="lin" valueType="num">
                                      <p:cBhvr>
                                        <p:cTn id="39" dur="500" fill="hold"/>
                                        <p:tgtEl>
                                          <p:spTgt spid="34822"/>
                                        </p:tgtEl>
                                        <p:attrNameLst>
                                          <p:attrName>ppt_w</p:attrName>
                                        </p:attrNameLst>
                                      </p:cBhvr>
                                      <p:tavLst>
                                        <p:tav tm="0">
                                          <p:val>
                                            <p:fltVal val="0"/>
                                          </p:val>
                                        </p:tav>
                                        <p:tav tm="100000">
                                          <p:val>
                                            <p:strVal val="#ppt_w"/>
                                          </p:val>
                                        </p:tav>
                                      </p:tavLst>
                                    </p:anim>
                                    <p:anim calcmode="lin" valueType="num">
                                      <p:cBhvr>
                                        <p:cTn id="40" dur="500" fill="hold"/>
                                        <p:tgtEl>
                                          <p:spTgt spid="34822"/>
                                        </p:tgtEl>
                                        <p:attrNameLst>
                                          <p:attrName>ppt_h</p:attrName>
                                        </p:attrNameLst>
                                      </p:cBhvr>
                                      <p:tavLst>
                                        <p:tav tm="0">
                                          <p:val>
                                            <p:strVal val="#ppt_h"/>
                                          </p:val>
                                        </p:tav>
                                        <p:tav tm="100000">
                                          <p:val>
                                            <p:strVal val="#ppt_h"/>
                                          </p:val>
                                        </p:tav>
                                      </p:tavLst>
                                    </p:anim>
                                  </p:childTnLst>
                                </p:cTn>
                              </p:par>
                              <p:par>
                                <p:cTn id="41" presetID="17" presetClass="entr" presetSubtype="10" fill="hold" grpId="0" nodeType="withEffect">
                                  <p:stCondLst>
                                    <p:cond delay="0"/>
                                  </p:stCondLst>
                                  <p:childTnLst>
                                    <p:set>
                                      <p:cBhvr>
                                        <p:cTn id="42" dur="1" fill="hold">
                                          <p:stCondLst>
                                            <p:cond delay="0"/>
                                          </p:stCondLst>
                                        </p:cTn>
                                        <p:tgtEl>
                                          <p:spTgt spid="34830"/>
                                        </p:tgtEl>
                                        <p:attrNameLst>
                                          <p:attrName>style.visibility</p:attrName>
                                        </p:attrNameLst>
                                      </p:cBhvr>
                                      <p:to>
                                        <p:strVal val="visible"/>
                                      </p:to>
                                    </p:set>
                                    <p:anim calcmode="lin" valueType="num">
                                      <p:cBhvr>
                                        <p:cTn id="43" dur="500" fill="hold"/>
                                        <p:tgtEl>
                                          <p:spTgt spid="34830"/>
                                        </p:tgtEl>
                                        <p:attrNameLst>
                                          <p:attrName>ppt_w</p:attrName>
                                        </p:attrNameLst>
                                      </p:cBhvr>
                                      <p:tavLst>
                                        <p:tav tm="0">
                                          <p:val>
                                            <p:fltVal val="0"/>
                                          </p:val>
                                        </p:tav>
                                        <p:tav tm="100000">
                                          <p:val>
                                            <p:strVal val="#ppt_w"/>
                                          </p:val>
                                        </p:tav>
                                      </p:tavLst>
                                    </p:anim>
                                    <p:anim calcmode="lin" valueType="num">
                                      <p:cBhvr>
                                        <p:cTn id="44" dur="500" fill="hold"/>
                                        <p:tgtEl>
                                          <p:spTgt spid="34830"/>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3" presetClass="entr" presetSubtype="16" fill="hold" grpId="0" nodeType="clickEffect">
                                  <p:stCondLst>
                                    <p:cond delay="0"/>
                                  </p:stCondLst>
                                  <p:childTnLst>
                                    <p:set>
                                      <p:cBhvr>
                                        <p:cTn id="48" dur="1" fill="hold">
                                          <p:stCondLst>
                                            <p:cond delay="0"/>
                                          </p:stCondLst>
                                        </p:cTn>
                                        <p:tgtEl>
                                          <p:spTgt spid="34834"/>
                                        </p:tgtEl>
                                        <p:attrNameLst>
                                          <p:attrName>style.visibility</p:attrName>
                                        </p:attrNameLst>
                                      </p:cBhvr>
                                      <p:to>
                                        <p:strVal val="visible"/>
                                      </p:to>
                                    </p:set>
                                    <p:animEffect transition="in" filter="plus(in)">
                                      <p:cBhvr>
                                        <p:cTn id="49" dur="2000"/>
                                        <p:tgtEl>
                                          <p:spTgt spid="34834"/>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4835"/>
                                        </p:tgtEl>
                                        <p:attrNameLst>
                                          <p:attrName>style.visibility</p:attrName>
                                        </p:attrNameLst>
                                      </p:cBhvr>
                                      <p:to>
                                        <p:strVal val="visible"/>
                                      </p:to>
                                    </p:set>
                                    <p:animEffect transition="in" filter="plus(in)">
                                      <p:cBhvr>
                                        <p:cTn id="52" dur="2000"/>
                                        <p:tgtEl>
                                          <p:spTgt spid="34835"/>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34836"/>
                                        </p:tgtEl>
                                        <p:attrNameLst>
                                          <p:attrName>style.visibility</p:attrName>
                                        </p:attrNameLst>
                                      </p:cBhvr>
                                      <p:to>
                                        <p:strVal val="visible"/>
                                      </p:to>
                                    </p:set>
                                    <p:animEffect transition="in" filter="plus(in)">
                                      <p:cBhvr>
                                        <p:cTn id="55" dur="2000"/>
                                        <p:tgtEl>
                                          <p:spTgt spid="34836"/>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34833"/>
                                        </p:tgtEl>
                                        <p:attrNameLst>
                                          <p:attrName>style.visibility</p:attrName>
                                        </p:attrNameLst>
                                      </p:cBhvr>
                                      <p:to>
                                        <p:strVal val="visible"/>
                                      </p:to>
                                    </p:set>
                                    <p:animEffect transition="in" filter="plus(in)">
                                      <p:cBhvr>
                                        <p:cTn id="58" dur="2000"/>
                                        <p:tgtEl>
                                          <p:spTgt spid="34833"/>
                                        </p:tgtEl>
                                      </p:cBhvr>
                                    </p:animEffect>
                                  </p:childTnLst>
                                </p:cTn>
                              </p:par>
                            </p:childTnLst>
                          </p:cTn>
                        </p:par>
                      </p:childTnLst>
                    </p:cTn>
                  </p:par>
                  <p:par>
                    <p:cTn id="59" fill="hold">
                      <p:stCondLst>
                        <p:cond delay="indefinite"/>
                      </p:stCondLst>
                      <p:childTnLst>
                        <p:par>
                          <p:cTn id="60" fill="hold">
                            <p:stCondLst>
                              <p:cond delay="0"/>
                            </p:stCondLst>
                            <p:childTnLst>
                              <p:par>
                                <p:cTn id="61" presetID="23" presetClass="entr" presetSubtype="16" fill="hold" grpId="0" nodeType="clickEffect">
                                  <p:stCondLst>
                                    <p:cond delay="0"/>
                                  </p:stCondLst>
                                  <p:childTnLst>
                                    <p:set>
                                      <p:cBhvr>
                                        <p:cTn id="62" dur="1" fill="hold">
                                          <p:stCondLst>
                                            <p:cond delay="0"/>
                                          </p:stCondLst>
                                        </p:cTn>
                                        <p:tgtEl>
                                          <p:spTgt spid="34837"/>
                                        </p:tgtEl>
                                        <p:attrNameLst>
                                          <p:attrName>style.visibility</p:attrName>
                                        </p:attrNameLst>
                                      </p:cBhvr>
                                      <p:to>
                                        <p:strVal val="visible"/>
                                      </p:to>
                                    </p:set>
                                    <p:anim calcmode="lin" valueType="num">
                                      <p:cBhvr>
                                        <p:cTn id="63" dur="500" fill="hold"/>
                                        <p:tgtEl>
                                          <p:spTgt spid="34837"/>
                                        </p:tgtEl>
                                        <p:attrNameLst>
                                          <p:attrName>ppt_w</p:attrName>
                                        </p:attrNameLst>
                                      </p:cBhvr>
                                      <p:tavLst>
                                        <p:tav tm="0">
                                          <p:val>
                                            <p:fltVal val="0"/>
                                          </p:val>
                                        </p:tav>
                                        <p:tav tm="100000">
                                          <p:val>
                                            <p:strVal val="#ppt_w"/>
                                          </p:val>
                                        </p:tav>
                                      </p:tavLst>
                                    </p:anim>
                                    <p:anim calcmode="lin" valueType="num">
                                      <p:cBhvr>
                                        <p:cTn id="64" dur="500" fill="hold"/>
                                        <p:tgtEl>
                                          <p:spTgt spid="348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nimBg="1"/>
      <p:bldP spid="34821" grpId="0" animBg="1"/>
      <p:bldP spid="34822" grpId="0" animBg="1"/>
      <p:bldP spid="34828" grpId="0" animBg="1"/>
      <p:bldP spid="34829" grpId="0" animBg="1"/>
      <p:bldP spid="34830" grpId="0" animBg="1"/>
      <p:bldP spid="34831" grpId="0" animBg="1"/>
      <p:bldP spid="34832" grpId="0" animBg="1"/>
      <p:bldP spid="34833" grpId="0" animBg="1"/>
      <p:bldP spid="34834" grpId="0" animBg="1"/>
      <p:bldP spid="34835" grpId="0" animBg="1"/>
      <p:bldP spid="34836" grpId="0" animBg="1"/>
      <p:bldP spid="348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304800" y="457200"/>
            <a:ext cx="8610600" cy="5943600"/>
          </a:xfrm>
          <a:solidFill>
            <a:srgbClr val="FF99FF"/>
          </a:solidFill>
        </p:spPr>
        <p:txBody>
          <a:bodyPr/>
          <a:lstStyle/>
          <a:p>
            <a:pPr algn="just" eaLnBrk="1" hangingPunct="1">
              <a:buFont typeface="Wingdings" pitchFamily="2" charset="2"/>
              <a:buNone/>
            </a:pPr>
            <a:r>
              <a:rPr lang="en-US" smtClean="0">
                <a:effectLst/>
                <a:sym typeface="Wingdings" pitchFamily="2" charset="2"/>
              </a:rPr>
              <a:t>	</a:t>
            </a:r>
            <a:r>
              <a:rPr lang="en-US" b="1" i="1" smtClean="0">
                <a:solidFill>
                  <a:srgbClr val="000099"/>
                </a:solidFill>
                <a:effectLst/>
                <a:sym typeface="Wingdings" pitchFamily="2" charset="2"/>
              </a:rPr>
              <a:t> Đại hội VI ( 1986 ):</a:t>
            </a:r>
            <a:endParaRPr lang="en-US" i="1" smtClean="0">
              <a:solidFill>
                <a:srgbClr val="000099"/>
              </a:solidFill>
              <a:effectLst/>
              <a:sym typeface="Wingdings" pitchFamily="2" charset="2"/>
            </a:endParaRPr>
          </a:p>
          <a:p>
            <a:pPr algn="just" eaLnBrk="1" hangingPunct="1">
              <a:buFont typeface="Wingdings" pitchFamily="2" charset="2"/>
              <a:buNone/>
            </a:pPr>
            <a:r>
              <a:rPr lang="en-US" sz="2800" i="1" smtClean="0">
                <a:solidFill>
                  <a:srgbClr val="000099"/>
                </a:solidFill>
                <a:effectLst/>
                <a:sym typeface="Wingdings" pitchFamily="2" charset="2"/>
              </a:rPr>
              <a:t>		</a:t>
            </a:r>
            <a:r>
              <a:rPr lang="en-US" sz="3000" smtClean="0">
                <a:solidFill>
                  <a:srgbClr val="000099"/>
                </a:solidFill>
                <a:effectLst/>
                <a:sym typeface="Wingdings" pitchFamily="2" charset="2"/>
              </a:rPr>
              <a:t>Đề cao </a:t>
            </a:r>
            <a:r>
              <a:rPr lang="en-US" sz="3000" b="1" smtClean="0">
                <a:solidFill>
                  <a:srgbClr val="000099"/>
                </a:solidFill>
                <a:effectLst/>
                <a:sym typeface="Wingdings" pitchFamily="2" charset="2"/>
              </a:rPr>
              <a:t>vai trò</a:t>
            </a:r>
            <a:r>
              <a:rPr lang="en-US" sz="3000" i="1" smtClean="0">
                <a:solidFill>
                  <a:srgbClr val="000099"/>
                </a:solidFill>
                <a:effectLst/>
                <a:sym typeface="Wingdings" pitchFamily="2" charset="2"/>
              </a:rPr>
              <a:t> </a:t>
            </a:r>
            <a:r>
              <a:rPr lang="en-US" sz="3000" b="1" i="1" smtClean="0">
                <a:solidFill>
                  <a:srgbClr val="000099"/>
                </a:solidFill>
                <a:effectLst/>
                <a:sym typeface="Wingdings" pitchFamily="2" charset="2"/>
              </a:rPr>
              <a:t>văn học nghệ thuật</a:t>
            </a:r>
            <a:r>
              <a:rPr lang="en-US" sz="3000" smtClean="0">
                <a:solidFill>
                  <a:srgbClr val="000099"/>
                </a:solidFill>
                <a:effectLst/>
                <a:sym typeface="Wingdings" pitchFamily="2" charset="2"/>
              </a:rPr>
              <a:t> </a:t>
            </a:r>
          </a:p>
          <a:p>
            <a:pPr algn="just" eaLnBrk="1" hangingPunct="1">
              <a:buFont typeface="Wingdings" pitchFamily="2" charset="2"/>
              <a:buNone/>
            </a:pPr>
            <a:r>
              <a:rPr lang="en-US" i="1" smtClean="0">
                <a:solidFill>
                  <a:srgbClr val="000099"/>
                </a:solidFill>
                <a:effectLst/>
                <a:sym typeface="Wingdings" pitchFamily="2" charset="2"/>
              </a:rPr>
              <a:t>	</a:t>
            </a:r>
            <a:r>
              <a:rPr lang="en-US" b="1" i="1" smtClean="0">
                <a:solidFill>
                  <a:srgbClr val="000099"/>
                </a:solidFill>
                <a:effectLst/>
                <a:sym typeface="Wingdings" pitchFamily="2" charset="2"/>
              </a:rPr>
              <a:t> Đại hội VII ( 1991 ) :</a:t>
            </a:r>
          </a:p>
          <a:p>
            <a:pPr algn="just" eaLnBrk="1" hangingPunct="1">
              <a:buFont typeface="Wingdings" pitchFamily="2" charset="2"/>
              <a:buNone/>
            </a:pPr>
            <a:r>
              <a:rPr lang="en-US" b="1" smtClean="0">
                <a:solidFill>
                  <a:srgbClr val="000099"/>
                </a:solidFill>
                <a:effectLst/>
                <a:sym typeface="Wingdings" pitchFamily="2" charset="2"/>
              </a:rPr>
              <a:t>		Cương lĩnh xây dựng đất nước từ thời kỳ quá độ lên CNXH</a:t>
            </a:r>
            <a:r>
              <a:rPr lang="en-US" smtClean="0">
                <a:solidFill>
                  <a:srgbClr val="000099"/>
                </a:solidFill>
                <a:effectLst/>
                <a:sym typeface="Wingdings" pitchFamily="2" charset="2"/>
              </a:rPr>
              <a:t> chỉ rõ: xã hội chúng ta xây dựng có một </a:t>
            </a:r>
            <a:r>
              <a:rPr lang="en-US" b="1" smtClean="0">
                <a:solidFill>
                  <a:srgbClr val="000099"/>
                </a:solidFill>
                <a:effectLst/>
                <a:sym typeface="Wingdings" pitchFamily="2" charset="2"/>
              </a:rPr>
              <a:t>đặc trưng</a:t>
            </a:r>
            <a:r>
              <a:rPr lang="en-US" smtClean="0">
                <a:solidFill>
                  <a:srgbClr val="000099"/>
                </a:solidFill>
                <a:effectLst/>
                <a:sym typeface="Wingdings" pitchFamily="2" charset="2"/>
              </a:rPr>
              <a:t> là “có nền văn hóa tiên tiến, đậm đà bản sắc dân tộc”.</a:t>
            </a:r>
          </a:p>
          <a:p>
            <a:pPr algn="just" eaLnBrk="1" hangingPunct="1">
              <a:buFont typeface="Wingdings" pitchFamily="2" charset="2"/>
              <a:buNone/>
            </a:pPr>
            <a:r>
              <a:rPr lang="en-US" smtClean="0">
                <a:solidFill>
                  <a:srgbClr val="000099"/>
                </a:solidFill>
                <a:effectLst/>
                <a:sym typeface="Wingdings" pitchFamily="2" charset="2"/>
              </a:rPr>
              <a:t>		</a:t>
            </a:r>
            <a:r>
              <a:rPr lang="en-US" b="1" smtClean="0">
                <a:solidFill>
                  <a:srgbClr val="000099"/>
                </a:solidFill>
                <a:effectLst/>
                <a:sym typeface="Wingdings" pitchFamily="2" charset="2"/>
              </a:rPr>
              <a:t>NQTW 4 khoá VII lần đầu tiên</a:t>
            </a:r>
            <a:r>
              <a:rPr lang="en-US" smtClean="0">
                <a:solidFill>
                  <a:srgbClr val="000099"/>
                </a:solidFill>
                <a:effectLst/>
                <a:sym typeface="Wingdings" pitchFamily="2" charset="2"/>
              </a:rPr>
              <a:t> khẳng định:</a:t>
            </a:r>
            <a:r>
              <a:rPr lang="en-US" sz="3000" smtClean="0">
                <a:solidFill>
                  <a:srgbClr val="000099"/>
                </a:solidFill>
                <a:effectLst/>
                <a:sym typeface="Wingdings" pitchFamily="2" charset="2"/>
              </a:rPr>
              <a:t>	Văn hóa là nền tảng tinh thần, một động lực thúc đẩy sự phát triển kinh tế- xã hội, đồng thời là mục tiêu của CNXH.</a:t>
            </a:r>
            <a:endParaRPr lang="en-US" sz="3000" b="1" smtClean="0">
              <a:solidFill>
                <a:srgbClr val="000099"/>
              </a:solidFill>
              <a:effectLst/>
              <a:sym typeface="Wingdings" pitchFamily="2" charset="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867">
                                            <p:bg/>
                                          </p:spTgt>
                                        </p:tgtEl>
                                        <p:attrNameLst>
                                          <p:attrName>style.visibility</p:attrName>
                                        </p:attrNameLst>
                                      </p:cBhvr>
                                      <p:to>
                                        <p:strVal val="visible"/>
                                      </p:to>
                                    </p:set>
                                    <p:animEffect transition="in" filter="wipe(left)">
                                      <p:cBhvr>
                                        <p:cTn id="7" dur="1000"/>
                                        <p:tgtEl>
                                          <p:spTgt spid="36867">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6867">
                                            <p:txEl>
                                              <p:pRg st="0" end="0"/>
                                            </p:txEl>
                                          </p:spTgt>
                                        </p:tgtEl>
                                        <p:attrNameLst>
                                          <p:attrName>style.visibility</p:attrName>
                                        </p:attrNameLst>
                                      </p:cBhvr>
                                      <p:to>
                                        <p:strVal val="visible"/>
                                      </p:to>
                                    </p:set>
                                    <p:animEffect transition="in" filter="wipe(left)">
                                      <p:cBhvr>
                                        <p:cTn id="12" dur="1000"/>
                                        <p:tgtEl>
                                          <p:spTgt spid="3686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867">
                                            <p:txEl>
                                              <p:pRg st="1" end="1"/>
                                            </p:txEl>
                                          </p:spTgt>
                                        </p:tgtEl>
                                        <p:attrNameLst>
                                          <p:attrName>style.visibility</p:attrName>
                                        </p:attrNameLst>
                                      </p:cBhvr>
                                      <p:to>
                                        <p:strVal val="visible"/>
                                      </p:to>
                                    </p:set>
                                    <p:animEffect transition="in" filter="wipe(left)">
                                      <p:cBhvr>
                                        <p:cTn id="17" dur="2000"/>
                                        <p:tgtEl>
                                          <p:spTgt spid="3686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6867">
                                            <p:txEl>
                                              <p:pRg st="2" end="2"/>
                                            </p:txEl>
                                          </p:spTgt>
                                        </p:tgtEl>
                                        <p:attrNameLst>
                                          <p:attrName>style.visibility</p:attrName>
                                        </p:attrNameLst>
                                      </p:cBhvr>
                                      <p:to>
                                        <p:strVal val="visible"/>
                                      </p:to>
                                    </p:set>
                                    <p:animEffect transition="in" filter="wipe(left)">
                                      <p:cBhvr>
                                        <p:cTn id="22" dur="2000"/>
                                        <p:tgtEl>
                                          <p:spTgt spid="3686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6867">
                                            <p:txEl>
                                              <p:pRg st="3" end="3"/>
                                            </p:txEl>
                                          </p:spTgt>
                                        </p:tgtEl>
                                        <p:attrNameLst>
                                          <p:attrName>style.visibility</p:attrName>
                                        </p:attrNameLst>
                                      </p:cBhvr>
                                      <p:to>
                                        <p:strVal val="visible"/>
                                      </p:to>
                                    </p:set>
                                    <p:animEffect transition="in" filter="wipe(left)">
                                      <p:cBhvr>
                                        <p:cTn id="27" dur="2000"/>
                                        <p:tgtEl>
                                          <p:spTgt spid="3686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6867">
                                            <p:txEl>
                                              <p:pRg st="4" end="4"/>
                                            </p:txEl>
                                          </p:spTgt>
                                        </p:tgtEl>
                                        <p:attrNameLst>
                                          <p:attrName>style.visibility</p:attrName>
                                        </p:attrNameLst>
                                      </p:cBhvr>
                                      <p:to>
                                        <p:strVal val="visible"/>
                                      </p:to>
                                    </p:set>
                                    <p:animEffect transition="in" filter="wipe(left)">
                                      <p:cBhvr>
                                        <p:cTn id="32" dur="2000"/>
                                        <p:tgtEl>
                                          <p:spTgt spid="368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143000"/>
            <a:ext cx="8229600" cy="1570038"/>
          </a:xfrm>
          <a:prstGeom prst="rect">
            <a:avLst/>
          </a:prstGeom>
        </p:spPr>
        <p:txBody>
          <a:bodyPr>
            <a:spAutoFit/>
          </a:bodyPr>
          <a:lstStyle/>
          <a:p>
            <a:pPr algn="just">
              <a:defRPr/>
            </a:pPr>
            <a:r>
              <a:rPr lang="en-US" sz="3200" b="1" i="1" dirty="0">
                <a:solidFill>
                  <a:srgbClr val="FFFF00"/>
                </a:solidFill>
                <a:sym typeface="Wingdings" pitchFamily="2" charset="2"/>
              </a:rPr>
              <a:t></a:t>
            </a:r>
            <a:r>
              <a:rPr lang="en-US" sz="3200" b="1" i="1" dirty="0">
                <a:solidFill>
                  <a:schemeClr val="tx1">
                    <a:lumMod val="95000"/>
                  </a:schemeClr>
                </a:solidFill>
                <a:sym typeface="Wingdings" pitchFamily="2" charset="2"/>
              </a:rPr>
              <a:t> </a:t>
            </a:r>
            <a:r>
              <a:rPr lang="en-US" sz="3200" b="1" i="1" dirty="0" err="1">
                <a:solidFill>
                  <a:srgbClr val="FFFF00"/>
                </a:solidFill>
                <a:sym typeface="Wingdings" pitchFamily="2" charset="2"/>
              </a:rPr>
              <a:t>Đại</a:t>
            </a:r>
            <a:r>
              <a:rPr lang="en-US" sz="3200" b="1" i="1" dirty="0">
                <a:solidFill>
                  <a:srgbClr val="FFFF00"/>
                </a:solidFill>
                <a:sym typeface="Wingdings" pitchFamily="2" charset="2"/>
              </a:rPr>
              <a:t> </a:t>
            </a:r>
            <a:r>
              <a:rPr lang="en-US" sz="3200" b="1" i="1" dirty="0" err="1">
                <a:solidFill>
                  <a:srgbClr val="FFFF00"/>
                </a:solidFill>
                <a:sym typeface="Wingdings" pitchFamily="2" charset="2"/>
              </a:rPr>
              <a:t>hội</a:t>
            </a:r>
            <a:r>
              <a:rPr lang="en-US" sz="3200" b="1" i="1" dirty="0">
                <a:solidFill>
                  <a:srgbClr val="FFFF00"/>
                </a:solidFill>
                <a:sym typeface="Wingdings" pitchFamily="2" charset="2"/>
              </a:rPr>
              <a:t> </a:t>
            </a:r>
            <a:r>
              <a:rPr lang="en-US" sz="3200" b="1" i="1">
                <a:solidFill>
                  <a:srgbClr val="FFFF00"/>
                </a:solidFill>
                <a:sym typeface="Wingdings" pitchFamily="2" charset="2"/>
              </a:rPr>
              <a:t>VIII </a:t>
            </a:r>
            <a:r>
              <a:rPr lang="en-US" sz="3200" b="1" i="1" smtClean="0">
                <a:solidFill>
                  <a:srgbClr val="FFFF00"/>
                </a:solidFill>
                <a:sym typeface="Wingdings" pitchFamily="2" charset="2"/>
              </a:rPr>
              <a:t>(1996)</a:t>
            </a:r>
            <a:r>
              <a:rPr lang="en-US" sz="3200" smtClean="0">
                <a:solidFill>
                  <a:srgbClr val="FFFF00"/>
                </a:solidFill>
                <a:sym typeface="Wingdings" pitchFamily="2" charset="2"/>
              </a:rPr>
              <a:t> </a:t>
            </a:r>
            <a:r>
              <a:rPr lang="en-US" sz="3200" dirty="0" err="1">
                <a:solidFill>
                  <a:srgbClr val="FFFF00"/>
                </a:solidFill>
                <a:sym typeface="Wingdings" pitchFamily="2" charset="2"/>
              </a:rPr>
              <a:t>và</a:t>
            </a:r>
            <a:r>
              <a:rPr lang="en-US" sz="3200" dirty="0">
                <a:solidFill>
                  <a:srgbClr val="FFFF00"/>
                </a:solidFill>
                <a:sym typeface="Wingdings" pitchFamily="2" charset="2"/>
              </a:rPr>
              <a:t>  </a:t>
            </a:r>
            <a:r>
              <a:rPr lang="en-US" sz="3200" b="1" i="1" dirty="0">
                <a:solidFill>
                  <a:srgbClr val="FFFF00"/>
                </a:solidFill>
                <a:sym typeface="Wingdings" pitchFamily="2" charset="2"/>
              </a:rPr>
              <a:t>NQTW 5 </a:t>
            </a:r>
            <a:r>
              <a:rPr lang="en-US" sz="3200" b="1" i="1" dirty="0" err="1">
                <a:solidFill>
                  <a:srgbClr val="FFFF00"/>
                </a:solidFill>
                <a:sym typeface="Wingdings" pitchFamily="2" charset="2"/>
              </a:rPr>
              <a:t>khoá</a:t>
            </a:r>
            <a:r>
              <a:rPr lang="en-US" sz="3200" b="1" i="1" dirty="0">
                <a:solidFill>
                  <a:srgbClr val="FFFF00"/>
                </a:solidFill>
                <a:sym typeface="Wingdings" pitchFamily="2" charset="2"/>
              </a:rPr>
              <a:t> VIII </a:t>
            </a:r>
            <a:r>
              <a:rPr lang="en-US" sz="3200" b="1" dirty="0" err="1">
                <a:solidFill>
                  <a:schemeClr val="tx1">
                    <a:lumMod val="95000"/>
                  </a:schemeClr>
                </a:solidFill>
                <a:sym typeface="Wingdings" pitchFamily="2" charset="2"/>
              </a:rPr>
              <a:t>là</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mốc</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đánh</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dấu</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sự</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đổi</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mới</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toàn</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diện</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trong</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tư</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duy</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về</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văn</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hóa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của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Đảng</a:t>
            </a:r>
            <a:r>
              <a:rPr lang="en-US" sz="3200" dirty="0">
                <a:solidFill>
                  <a:schemeClr val="tx1">
                    <a:lumMod val="95000"/>
                  </a:schemeClr>
                </a:solidFill>
                <a:sym typeface="Wingdings" pitchFamily="2" charset="2"/>
              </a:rPr>
              <a:t>: </a:t>
            </a:r>
            <a:endParaRPr lang="en-US" sz="3200" dirty="0"/>
          </a:p>
        </p:txBody>
      </p:sp>
      <p:sp>
        <p:nvSpPr>
          <p:cNvPr id="4" name="Rectangle 3"/>
          <p:cNvSpPr/>
          <p:nvPr/>
        </p:nvSpPr>
        <p:spPr>
          <a:xfrm>
            <a:off x="609600" y="2808982"/>
            <a:ext cx="8229600" cy="1077218"/>
          </a:xfrm>
          <a:prstGeom prst="rect">
            <a:avLst/>
          </a:prstGeom>
        </p:spPr>
        <p:txBody>
          <a:bodyPr>
            <a:spAutoFit/>
          </a:bodyPr>
          <a:lstStyle/>
          <a:p>
            <a:pPr algn="just">
              <a:defRPr/>
            </a:pP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Khẳng</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định</a:t>
            </a:r>
            <a:r>
              <a:rPr lang="en-US" sz="3200" dirty="0">
                <a:solidFill>
                  <a:schemeClr val="tx1">
                    <a:lumMod val="95000"/>
                  </a:schemeClr>
                </a:solidFill>
                <a:sym typeface="Wingdings" pitchFamily="2" charset="2"/>
              </a:rPr>
              <a:t> </a:t>
            </a:r>
            <a:r>
              <a:rPr lang="en-US" sz="3200" dirty="0" smtClean="0">
                <a:solidFill>
                  <a:schemeClr val="tx1">
                    <a:lumMod val="95000"/>
                  </a:schemeClr>
                </a:solidFill>
                <a:sym typeface="Wingdings" pitchFamily="2" charset="2"/>
              </a:rPr>
              <a:t>VH</a:t>
            </a:r>
            <a:r>
              <a:rPr lang="en-US" sz="3200" dirty="0" smtClean="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là</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nền</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tảng</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tinh</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thần</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của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xã</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hội</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vừa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là</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mục</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tiêu</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vừa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là</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động</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lực</a:t>
            </a:r>
            <a:r>
              <a:rPr lang="en-US" sz="3200" dirty="0">
                <a:solidFill>
                  <a:schemeClr val="tx1">
                    <a:lumMod val="95000"/>
                  </a:schemeClr>
                </a:solidFill>
                <a:sym typeface="Wingdings" pitchFamily="2" charset="2"/>
              </a:rPr>
              <a:t>....</a:t>
            </a:r>
            <a:endParaRPr lang="en-US" sz="3200" dirty="0"/>
          </a:p>
        </p:txBody>
      </p:sp>
      <p:sp>
        <p:nvSpPr>
          <p:cNvPr id="5" name="Rectangle 4"/>
          <p:cNvSpPr/>
          <p:nvPr/>
        </p:nvSpPr>
        <p:spPr>
          <a:xfrm>
            <a:off x="685800" y="4027488"/>
            <a:ext cx="8229600" cy="1077912"/>
          </a:xfrm>
          <a:prstGeom prst="rect">
            <a:avLst/>
          </a:prstGeom>
        </p:spPr>
        <p:txBody>
          <a:bodyPr>
            <a:spAutoFit/>
          </a:bodyPr>
          <a:lstStyle/>
          <a:p>
            <a:pPr algn="just">
              <a:defRPr/>
            </a:pP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Đề</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ra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định</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hướng</a:t>
            </a:r>
            <a:r>
              <a:rPr lang="en-US" sz="3200"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chiến</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lược</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phát</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triển</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văn</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hoá</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thời</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kỳ</a:t>
            </a:r>
            <a:r>
              <a:rPr lang="en-US" sz="3200" b="1" dirty="0">
                <a:solidFill>
                  <a:schemeClr val="tx1">
                    <a:lumMod val="95000"/>
                  </a:schemeClr>
                </a:solidFill>
                <a:sym typeface="Wingdings" pitchFamily="2" charset="2"/>
              </a:rPr>
              <a:t> </a:t>
            </a:r>
            <a:r>
              <a:rPr lang="en-US" sz="3200" b="1" dirty="0" err="1">
                <a:solidFill>
                  <a:schemeClr val="tx1">
                    <a:lumMod val="95000"/>
                  </a:schemeClr>
                </a:solidFill>
                <a:sym typeface="Wingdings" pitchFamily="2" charset="2"/>
              </a:rPr>
              <a:t>mới</a:t>
            </a:r>
            <a:r>
              <a:rPr lang="en-US" sz="3200" dirty="0">
                <a:solidFill>
                  <a:schemeClr val="tx1">
                    <a:lumMod val="95000"/>
                  </a:schemeClr>
                </a:solidFill>
                <a:sym typeface="Wingdings" pitchFamily="2" charset="2"/>
              </a:rPr>
              <a:t> </a:t>
            </a:r>
            <a:endParaRPr lang="en-US" sz="3200" dirty="0"/>
          </a:p>
        </p:txBody>
      </p:sp>
      <p:sp>
        <p:nvSpPr>
          <p:cNvPr id="6" name="Rectangle 5"/>
          <p:cNvSpPr/>
          <p:nvPr/>
        </p:nvSpPr>
        <p:spPr>
          <a:xfrm>
            <a:off x="533400" y="5170487"/>
            <a:ext cx="8382000" cy="1077913"/>
          </a:xfrm>
          <a:prstGeom prst="rect">
            <a:avLst/>
          </a:prstGeom>
        </p:spPr>
        <p:txBody>
          <a:bodyPr>
            <a:spAutoFit/>
          </a:bodyPr>
          <a:lstStyle/>
          <a:p>
            <a:pPr algn="just">
              <a:defRPr/>
            </a:pP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Đây</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là</a:t>
            </a:r>
            <a:r>
              <a:rPr lang="en-US" sz="3200" dirty="0">
                <a:solidFill>
                  <a:schemeClr val="tx1">
                    <a:lumMod val="95000"/>
                  </a:schemeClr>
                </a:solidFill>
                <a:sym typeface="Wingdings" pitchFamily="2" charset="2"/>
              </a:rPr>
              <a:t> </a:t>
            </a:r>
            <a:r>
              <a:rPr lang="en-US" sz="3200" b="1" dirty="0" err="1">
                <a:solidFill>
                  <a:srgbClr val="FFFF00"/>
                </a:solidFill>
                <a:sym typeface="Wingdings" pitchFamily="2" charset="2"/>
              </a:rPr>
              <a:t>cương</a:t>
            </a:r>
            <a:r>
              <a:rPr lang="en-US" sz="3200" b="1" dirty="0">
                <a:solidFill>
                  <a:srgbClr val="FFFF00"/>
                </a:solidFill>
                <a:sym typeface="Wingdings" pitchFamily="2" charset="2"/>
              </a:rPr>
              <a:t> </a:t>
            </a:r>
            <a:r>
              <a:rPr lang="en-US" sz="3200" b="1" dirty="0" err="1">
                <a:solidFill>
                  <a:srgbClr val="FFFF00"/>
                </a:solidFill>
                <a:sym typeface="Wingdings" pitchFamily="2" charset="2"/>
              </a:rPr>
              <a:t>lĩnh</a:t>
            </a:r>
            <a:r>
              <a:rPr lang="en-US" sz="3200" dirty="0">
                <a:solidFill>
                  <a:srgbClr val="FFFF00"/>
                </a:solidFill>
                <a:sym typeface="Wingdings" pitchFamily="2" charset="2"/>
              </a:rPr>
              <a:t> </a:t>
            </a:r>
            <a:r>
              <a:rPr lang="en-US" sz="3200" b="1" dirty="0" err="1">
                <a:solidFill>
                  <a:srgbClr val="FFFF00"/>
                </a:solidFill>
                <a:sym typeface="Wingdings" pitchFamily="2" charset="2"/>
              </a:rPr>
              <a:t>về</a:t>
            </a:r>
            <a:r>
              <a:rPr lang="en-US" sz="3200" b="1" dirty="0">
                <a:solidFill>
                  <a:srgbClr val="FFFF00"/>
                </a:solidFill>
                <a:sym typeface="Wingdings" pitchFamily="2" charset="2"/>
              </a:rPr>
              <a:t> </a:t>
            </a:r>
            <a:r>
              <a:rPr lang="en-US" sz="3200" b="1" dirty="0" err="1">
                <a:solidFill>
                  <a:srgbClr val="FFFF00"/>
                </a:solidFill>
                <a:sym typeface="Wingdings" pitchFamily="2" charset="2"/>
              </a:rPr>
              <a:t>văn</a:t>
            </a:r>
            <a:r>
              <a:rPr lang="en-US" sz="3200" b="1" dirty="0">
                <a:solidFill>
                  <a:srgbClr val="FFFF00"/>
                </a:solidFill>
                <a:sym typeface="Wingdings" pitchFamily="2" charset="2"/>
              </a:rPr>
              <a:t> </a:t>
            </a:r>
            <a:r>
              <a:rPr lang="en-US" sz="3200" b="1" dirty="0" err="1">
                <a:solidFill>
                  <a:srgbClr val="FFFF00"/>
                </a:solidFill>
                <a:sym typeface="Wingdings" pitchFamily="2" charset="2"/>
              </a:rPr>
              <a:t>hóa</a:t>
            </a:r>
            <a:r>
              <a:rPr lang="en-US" sz="3200" b="1"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của</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Đảng</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trong</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thời</a:t>
            </a:r>
            <a:r>
              <a:rPr lang="en-US" sz="3200" dirty="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kỳ</a:t>
            </a:r>
            <a:r>
              <a:rPr lang="en-US" sz="3200" dirty="0">
                <a:solidFill>
                  <a:schemeClr val="tx1">
                    <a:lumMod val="95000"/>
                  </a:schemeClr>
                </a:solidFill>
                <a:sym typeface="Wingdings" pitchFamily="2" charset="2"/>
              </a:rPr>
              <a:t> </a:t>
            </a:r>
            <a:r>
              <a:rPr lang="en-US" sz="3200" dirty="0" smtClean="0">
                <a:solidFill>
                  <a:schemeClr val="tx1">
                    <a:lumMod val="95000"/>
                  </a:schemeClr>
                </a:solidFill>
                <a:sym typeface="Wingdings" pitchFamily="2" charset="2"/>
              </a:rPr>
              <a:t>CNH – HĐH </a:t>
            </a:r>
            <a:r>
              <a:rPr lang="en-US" sz="3200" dirty="0" err="1" smtClean="0">
                <a:solidFill>
                  <a:schemeClr val="tx1">
                    <a:lumMod val="95000"/>
                  </a:schemeClr>
                </a:solidFill>
                <a:sym typeface="Wingdings" pitchFamily="2" charset="2"/>
              </a:rPr>
              <a:t>đất</a:t>
            </a:r>
            <a:r>
              <a:rPr lang="en-US" sz="3200" dirty="0" smtClean="0">
                <a:solidFill>
                  <a:schemeClr val="tx1">
                    <a:lumMod val="95000"/>
                  </a:schemeClr>
                </a:solidFill>
                <a:sym typeface="Wingdings" pitchFamily="2" charset="2"/>
              </a:rPr>
              <a:t> </a:t>
            </a:r>
            <a:r>
              <a:rPr lang="en-US" sz="3200" dirty="0" err="1">
                <a:solidFill>
                  <a:schemeClr val="tx1">
                    <a:lumMod val="95000"/>
                  </a:schemeClr>
                </a:solidFill>
                <a:sym typeface="Wingdings" pitchFamily="2" charset="2"/>
              </a:rPr>
              <a:t>nước</a:t>
            </a:r>
            <a:r>
              <a:rPr lang="en-US" sz="3200" dirty="0">
                <a:solidFill>
                  <a:schemeClr val="tx1">
                    <a:lumMod val="95000"/>
                  </a:schemeClr>
                </a:solidFill>
                <a:sym typeface="Wingdings" pitchFamily="2" charset="2"/>
              </a:rPr>
              <a:t>.</a:t>
            </a:r>
            <a:endParaRPr lang="en-US" sz="3200" dirty="0"/>
          </a:p>
        </p:txBody>
      </p:sp>
      <p:sp>
        <p:nvSpPr>
          <p:cNvPr id="8" name="Rectangle 7"/>
          <p:cNvSpPr/>
          <p:nvPr/>
        </p:nvSpPr>
        <p:spPr>
          <a:xfrm>
            <a:off x="533400" y="381000"/>
            <a:ext cx="7999306" cy="584775"/>
          </a:xfrm>
          <a:prstGeom prst="rect">
            <a:avLst/>
          </a:prstGeom>
        </p:spPr>
        <p:txBody>
          <a:bodyPr wrap="none">
            <a:spAutoFit/>
          </a:bodyPr>
          <a:lstStyle/>
          <a:p>
            <a:r>
              <a:rPr lang="en-US" sz="3200" smtClean="0">
                <a:solidFill>
                  <a:srgbClr val="00FF00"/>
                </a:solidFill>
                <a:latin typeface="Times New Roman" pitchFamily="18" charset="0"/>
              </a:rPr>
              <a:t>1.3. Quá trình phát triển tư duy lý luận của Đ…</a:t>
            </a:r>
            <a:endParaRPr lang="en-US" sz="3200">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7"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ppt_x"/>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ppt_x</p:attrName>
                                        </p:attrNameLst>
                                      </p:cBhvr>
                                      <p:tavLst>
                                        <p:tav tm="0">
                                          <p:val>
                                            <p:strVal val="#ppt_x-.2"/>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AutoShape 4"/>
          <p:cNvSpPr>
            <a:spLocks noChangeArrowheads="1"/>
          </p:cNvSpPr>
          <p:nvPr/>
        </p:nvSpPr>
        <p:spPr bwMode="auto">
          <a:xfrm>
            <a:off x="457200" y="5791200"/>
            <a:ext cx="2743200" cy="762000"/>
          </a:xfrm>
          <a:prstGeom prst="flowChartAlternateProcess">
            <a:avLst/>
          </a:prstGeom>
          <a:solidFill>
            <a:srgbClr val="9966FF"/>
          </a:solidFill>
          <a:ln w="9525">
            <a:solidFill>
              <a:srgbClr val="0000CC"/>
            </a:solidFill>
            <a:miter lim="800000"/>
            <a:headEnd/>
            <a:tailEnd/>
          </a:ln>
        </p:spPr>
        <p:txBody>
          <a:bodyPr wrap="none" anchor="ctr"/>
          <a:lstStyle/>
          <a:p>
            <a:pPr algn="ctr"/>
            <a:r>
              <a:rPr lang="en-US" sz="3600">
                <a:solidFill>
                  <a:srgbClr val="FFFF00"/>
                </a:solidFill>
                <a:sym typeface="Wingdings" pitchFamily="2" charset="2"/>
              </a:rPr>
              <a:t>4 giải pháp</a:t>
            </a:r>
          </a:p>
        </p:txBody>
      </p:sp>
      <p:sp>
        <p:nvSpPr>
          <p:cNvPr id="58373" name="AutoShape 5"/>
          <p:cNvSpPr>
            <a:spLocks noChangeArrowheads="1"/>
          </p:cNvSpPr>
          <p:nvPr/>
        </p:nvSpPr>
        <p:spPr bwMode="auto">
          <a:xfrm>
            <a:off x="457200" y="3276600"/>
            <a:ext cx="2743200" cy="762000"/>
          </a:xfrm>
          <a:prstGeom prst="flowChartAlternateProcess">
            <a:avLst/>
          </a:prstGeom>
          <a:solidFill>
            <a:srgbClr val="9966FF"/>
          </a:solidFill>
          <a:ln w="9525">
            <a:solidFill>
              <a:srgbClr val="0000CC"/>
            </a:solidFill>
            <a:miter lim="800000"/>
            <a:headEnd/>
            <a:tailEnd/>
          </a:ln>
        </p:spPr>
        <p:txBody>
          <a:bodyPr wrap="none" anchor="ctr"/>
          <a:lstStyle/>
          <a:p>
            <a:pPr algn="ctr"/>
            <a:r>
              <a:rPr lang="en-US" sz="3600">
                <a:solidFill>
                  <a:srgbClr val="FFFF00"/>
                </a:solidFill>
                <a:sym typeface="Wingdings" pitchFamily="2" charset="2"/>
              </a:rPr>
              <a:t>5 quan điểm</a:t>
            </a:r>
          </a:p>
        </p:txBody>
      </p:sp>
      <p:sp>
        <p:nvSpPr>
          <p:cNvPr id="58374" name="AutoShape 6"/>
          <p:cNvSpPr>
            <a:spLocks noChangeArrowheads="1"/>
          </p:cNvSpPr>
          <p:nvPr/>
        </p:nvSpPr>
        <p:spPr bwMode="auto">
          <a:xfrm>
            <a:off x="457200" y="4495800"/>
            <a:ext cx="2743200" cy="762000"/>
          </a:xfrm>
          <a:prstGeom prst="flowChartAlternateProcess">
            <a:avLst/>
          </a:prstGeom>
          <a:solidFill>
            <a:srgbClr val="9966FF"/>
          </a:solidFill>
          <a:ln w="9525">
            <a:solidFill>
              <a:srgbClr val="0000CC"/>
            </a:solidFill>
            <a:miter lim="800000"/>
            <a:headEnd/>
            <a:tailEnd/>
          </a:ln>
        </p:spPr>
        <p:txBody>
          <a:bodyPr wrap="none" anchor="ctr"/>
          <a:lstStyle/>
          <a:p>
            <a:pPr algn="ctr"/>
            <a:r>
              <a:rPr lang="en-US" sz="3600">
                <a:solidFill>
                  <a:srgbClr val="FFFF00"/>
                </a:solidFill>
                <a:sym typeface="Wingdings" pitchFamily="2" charset="2"/>
              </a:rPr>
              <a:t>10 nhiệm vụ</a:t>
            </a:r>
          </a:p>
        </p:txBody>
      </p:sp>
      <p:sp>
        <p:nvSpPr>
          <p:cNvPr id="58375" name="AutoShape 7"/>
          <p:cNvSpPr>
            <a:spLocks noChangeArrowheads="1"/>
          </p:cNvSpPr>
          <p:nvPr/>
        </p:nvSpPr>
        <p:spPr bwMode="auto">
          <a:xfrm>
            <a:off x="152400" y="609600"/>
            <a:ext cx="8915400" cy="1981200"/>
          </a:xfrm>
          <a:prstGeom prst="flowChartAlternateProcess">
            <a:avLst/>
          </a:prstGeom>
          <a:solidFill>
            <a:srgbClr val="9966FF"/>
          </a:solidFill>
          <a:ln w="9525">
            <a:solidFill>
              <a:srgbClr val="0000CC"/>
            </a:solidFill>
            <a:miter lim="800000"/>
            <a:headEnd/>
            <a:tailEnd/>
          </a:ln>
        </p:spPr>
        <p:txBody>
          <a:bodyPr wrap="none" anchor="ctr"/>
          <a:lstStyle/>
          <a:p>
            <a:pPr algn="ctr" eaLnBrk="1" hangingPunct="1">
              <a:lnSpc>
                <a:spcPct val="80000"/>
              </a:lnSpc>
              <a:spcBef>
                <a:spcPct val="20000"/>
              </a:spcBef>
              <a:buClr>
                <a:schemeClr val="hlink"/>
              </a:buClr>
              <a:buSzPct val="70000"/>
              <a:buFont typeface="Wingdings" pitchFamily="2" charset="2"/>
              <a:buNone/>
            </a:pPr>
            <a:endParaRPr lang="en-US" sz="4000">
              <a:solidFill>
                <a:srgbClr val="FFFF00"/>
              </a:solidFill>
              <a:sym typeface="Wingdings" pitchFamily="2" charset="2"/>
            </a:endParaRPr>
          </a:p>
          <a:p>
            <a:pPr algn="ctr" eaLnBrk="1" hangingPunct="1">
              <a:lnSpc>
                <a:spcPct val="80000"/>
              </a:lnSpc>
              <a:spcBef>
                <a:spcPct val="20000"/>
              </a:spcBef>
              <a:buClr>
                <a:schemeClr val="hlink"/>
              </a:buClr>
              <a:buSzPct val="70000"/>
              <a:buFont typeface="Wingdings" pitchFamily="2" charset="2"/>
              <a:buNone/>
            </a:pPr>
            <a:r>
              <a:rPr lang="en-US" sz="4000">
                <a:solidFill>
                  <a:srgbClr val="FFFF00"/>
                </a:solidFill>
                <a:sym typeface="Wingdings" pitchFamily="2" charset="2"/>
              </a:rPr>
              <a:t>NQTW 5, KHÓA VIII là NQ riêng:</a:t>
            </a:r>
          </a:p>
          <a:p>
            <a:pPr algn="ctr" eaLnBrk="1" hangingPunct="1">
              <a:lnSpc>
                <a:spcPct val="80000"/>
              </a:lnSpc>
              <a:spcBef>
                <a:spcPct val="20000"/>
              </a:spcBef>
              <a:buClr>
                <a:schemeClr val="hlink"/>
              </a:buClr>
              <a:buSzPct val="70000"/>
              <a:buFont typeface="Wingdings" pitchFamily="2" charset="2"/>
              <a:buNone/>
            </a:pPr>
            <a:r>
              <a:rPr lang="en-US" sz="4000">
                <a:solidFill>
                  <a:srgbClr val="FFFF00"/>
                </a:solidFill>
                <a:sym typeface="Wingdings" pitchFamily="2" charset="2"/>
              </a:rPr>
              <a:t> </a:t>
            </a:r>
            <a:r>
              <a:rPr lang="en-US" sz="4000" b="1">
                <a:solidFill>
                  <a:srgbClr val="FFFF00"/>
                </a:solidFill>
                <a:sym typeface="Wingdings" pitchFamily="2" charset="2"/>
              </a:rPr>
              <a:t>“Về xây dựng và phát triển nền văn hóa </a:t>
            </a:r>
          </a:p>
          <a:p>
            <a:pPr algn="ctr" eaLnBrk="1" hangingPunct="1">
              <a:lnSpc>
                <a:spcPct val="80000"/>
              </a:lnSpc>
              <a:spcBef>
                <a:spcPct val="20000"/>
              </a:spcBef>
              <a:buClr>
                <a:schemeClr val="hlink"/>
              </a:buClr>
              <a:buSzPct val="70000"/>
              <a:buFont typeface="Wingdings" pitchFamily="2" charset="2"/>
              <a:buNone/>
            </a:pPr>
            <a:r>
              <a:rPr lang="en-US" sz="4000" b="1">
                <a:solidFill>
                  <a:srgbClr val="FFFF00"/>
                </a:solidFill>
                <a:sym typeface="Wingdings" pitchFamily="2" charset="2"/>
              </a:rPr>
              <a:t>VN tiên tiến, đậm đà bản sắc dân tộc”</a:t>
            </a:r>
          </a:p>
          <a:p>
            <a:pPr algn="ctr"/>
            <a:endParaRPr lang="en-US" sz="4000">
              <a:solidFill>
                <a:srgbClr val="FFFF00"/>
              </a:solidFill>
            </a:endParaRPr>
          </a:p>
        </p:txBody>
      </p:sp>
      <p:sp>
        <p:nvSpPr>
          <p:cNvPr id="58376" name="Oval 8"/>
          <p:cNvSpPr>
            <a:spLocks noChangeArrowheads="1"/>
          </p:cNvSpPr>
          <p:nvPr/>
        </p:nvSpPr>
        <p:spPr bwMode="auto">
          <a:xfrm>
            <a:off x="5257800" y="3657600"/>
            <a:ext cx="3733800" cy="2286000"/>
          </a:xfrm>
          <a:prstGeom prst="ellipse">
            <a:avLst/>
          </a:prstGeom>
          <a:solidFill>
            <a:srgbClr val="9966FF"/>
          </a:solidFill>
          <a:ln w="9525">
            <a:solidFill>
              <a:srgbClr val="0000CC"/>
            </a:solidFill>
            <a:round/>
            <a:headEnd/>
            <a:tailEnd/>
          </a:ln>
        </p:spPr>
        <p:txBody>
          <a:bodyPr wrap="none" anchor="ctr"/>
          <a:lstStyle/>
          <a:p>
            <a:pPr algn="ctr" eaLnBrk="1" hangingPunct="1">
              <a:lnSpc>
                <a:spcPct val="80000"/>
              </a:lnSpc>
              <a:spcBef>
                <a:spcPct val="20000"/>
              </a:spcBef>
              <a:buClr>
                <a:schemeClr val="hlink"/>
              </a:buClr>
              <a:buSzPct val="70000"/>
              <a:buFont typeface="Wingdings" pitchFamily="2" charset="2"/>
              <a:buNone/>
            </a:pPr>
            <a:endParaRPr lang="en-US" sz="3600">
              <a:solidFill>
                <a:srgbClr val="FFFF00"/>
              </a:solidFill>
              <a:sym typeface="Wingdings" pitchFamily="2" charset="2"/>
            </a:endParaRPr>
          </a:p>
          <a:p>
            <a:pPr algn="ctr" eaLnBrk="1" hangingPunct="1">
              <a:lnSpc>
                <a:spcPct val="80000"/>
              </a:lnSpc>
              <a:spcBef>
                <a:spcPct val="20000"/>
              </a:spcBef>
              <a:buClr>
                <a:schemeClr val="hlink"/>
              </a:buClr>
              <a:buSzPct val="70000"/>
              <a:buFont typeface="Wingdings" pitchFamily="2" charset="2"/>
              <a:buNone/>
            </a:pPr>
            <a:r>
              <a:rPr lang="en-US" sz="3600">
                <a:solidFill>
                  <a:srgbClr val="FFFF00"/>
                </a:solidFill>
                <a:sym typeface="Wingdings" pitchFamily="2" charset="2"/>
              </a:rPr>
              <a:t>Chiến lược </a:t>
            </a:r>
          </a:p>
          <a:p>
            <a:pPr algn="ctr" eaLnBrk="1" hangingPunct="1">
              <a:lnSpc>
                <a:spcPct val="80000"/>
              </a:lnSpc>
              <a:spcBef>
                <a:spcPct val="20000"/>
              </a:spcBef>
              <a:buClr>
                <a:schemeClr val="hlink"/>
              </a:buClr>
              <a:buSzPct val="70000"/>
              <a:buFont typeface="Wingdings" pitchFamily="2" charset="2"/>
              <a:buNone/>
            </a:pPr>
            <a:r>
              <a:rPr lang="en-US" sz="3600">
                <a:solidFill>
                  <a:srgbClr val="FFFF00"/>
                </a:solidFill>
                <a:sym typeface="Wingdings" pitchFamily="2" charset="2"/>
              </a:rPr>
              <a:t>phát triển văn hóa</a:t>
            </a:r>
          </a:p>
          <a:p>
            <a:pPr algn="ctr"/>
            <a:endParaRPr lang="en-US" sz="3600">
              <a:solidFill>
                <a:srgbClr val="FFFF00"/>
              </a:solidFill>
            </a:endParaRPr>
          </a:p>
        </p:txBody>
      </p:sp>
      <p:sp>
        <p:nvSpPr>
          <p:cNvPr id="58378" name="Line 10"/>
          <p:cNvSpPr>
            <a:spLocks noChangeShapeType="1"/>
          </p:cNvSpPr>
          <p:nvPr/>
        </p:nvSpPr>
        <p:spPr bwMode="auto">
          <a:xfrm>
            <a:off x="3200400" y="3657600"/>
            <a:ext cx="2057400" cy="1143000"/>
          </a:xfrm>
          <a:prstGeom prst="line">
            <a:avLst/>
          </a:prstGeom>
          <a:noFill/>
          <a:ln w="9525">
            <a:solidFill>
              <a:srgbClr val="0000CC"/>
            </a:solidFill>
            <a:round/>
            <a:headEnd/>
            <a:tailEnd type="triangle" w="med" len="med"/>
          </a:ln>
        </p:spPr>
        <p:txBody>
          <a:bodyPr/>
          <a:lstStyle/>
          <a:p>
            <a:endParaRPr lang="en-US"/>
          </a:p>
        </p:txBody>
      </p:sp>
      <p:sp>
        <p:nvSpPr>
          <p:cNvPr id="58379" name="Line 11"/>
          <p:cNvSpPr>
            <a:spLocks noChangeShapeType="1"/>
          </p:cNvSpPr>
          <p:nvPr/>
        </p:nvSpPr>
        <p:spPr bwMode="auto">
          <a:xfrm flipV="1">
            <a:off x="3200400" y="4800600"/>
            <a:ext cx="2057400" cy="76200"/>
          </a:xfrm>
          <a:prstGeom prst="line">
            <a:avLst/>
          </a:prstGeom>
          <a:noFill/>
          <a:ln w="9525">
            <a:solidFill>
              <a:srgbClr val="0000CC"/>
            </a:solidFill>
            <a:round/>
            <a:headEnd/>
            <a:tailEnd type="triangle" w="med" len="med"/>
          </a:ln>
        </p:spPr>
        <p:txBody>
          <a:bodyPr/>
          <a:lstStyle/>
          <a:p>
            <a:endParaRPr lang="en-US"/>
          </a:p>
        </p:txBody>
      </p:sp>
      <p:sp>
        <p:nvSpPr>
          <p:cNvPr id="58380" name="Line 12"/>
          <p:cNvSpPr>
            <a:spLocks noChangeShapeType="1"/>
          </p:cNvSpPr>
          <p:nvPr/>
        </p:nvSpPr>
        <p:spPr bwMode="auto">
          <a:xfrm flipV="1">
            <a:off x="3200400" y="4800600"/>
            <a:ext cx="2057400" cy="1447800"/>
          </a:xfrm>
          <a:prstGeom prst="line">
            <a:avLst/>
          </a:prstGeom>
          <a:noFill/>
          <a:ln w="9525">
            <a:solidFill>
              <a:srgbClr val="0000CC"/>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8375"/>
                                        </p:tgtEl>
                                        <p:attrNameLst>
                                          <p:attrName>style.visibility</p:attrName>
                                        </p:attrNameLst>
                                      </p:cBhvr>
                                      <p:to>
                                        <p:strVal val="visible"/>
                                      </p:to>
                                    </p:set>
                                    <p:anim calcmode="lin" valueType="num">
                                      <p:cBhvr>
                                        <p:cTn id="7" dur="1000" fill="hold"/>
                                        <p:tgtEl>
                                          <p:spTgt spid="58375"/>
                                        </p:tgtEl>
                                        <p:attrNameLst>
                                          <p:attrName>ppt_w</p:attrName>
                                        </p:attrNameLst>
                                      </p:cBhvr>
                                      <p:tavLst>
                                        <p:tav tm="0">
                                          <p:val>
                                            <p:strVal val="#ppt_w*0.70"/>
                                          </p:val>
                                        </p:tav>
                                        <p:tav tm="100000">
                                          <p:val>
                                            <p:strVal val="#ppt_w"/>
                                          </p:val>
                                        </p:tav>
                                      </p:tavLst>
                                    </p:anim>
                                    <p:anim calcmode="lin" valueType="num">
                                      <p:cBhvr>
                                        <p:cTn id="8" dur="1000" fill="hold"/>
                                        <p:tgtEl>
                                          <p:spTgt spid="58375"/>
                                        </p:tgtEl>
                                        <p:attrNameLst>
                                          <p:attrName>ppt_h</p:attrName>
                                        </p:attrNameLst>
                                      </p:cBhvr>
                                      <p:tavLst>
                                        <p:tav tm="0">
                                          <p:val>
                                            <p:strVal val="#ppt_h"/>
                                          </p:val>
                                        </p:tav>
                                        <p:tav tm="100000">
                                          <p:val>
                                            <p:strVal val="#ppt_h"/>
                                          </p:val>
                                        </p:tav>
                                      </p:tavLst>
                                    </p:anim>
                                    <p:animEffect transition="in" filter="fade">
                                      <p:cBhvr>
                                        <p:cTn id="9" dur="1000"/>
                                        <p:tgtEl>
                                          <p:spTgt spid="5837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8373"/>
                                        </p:tgtEl>
                                        <p:attrNameLst>
                                          <p:attrName>style.visibility</p:attrName>
                                        </p:attrNameLst>
                                      </p:cBhvr>
                                      <p:to>
                                        <p:strVal val="visible"/>
                                      </p:to>
                                    </p:set>
                                    <p:animEffect transition="in" filter="fade">
                                      <p:cBhvr>
                                        <p:cTn id="14" dur="2000"/>
                                        <p:tgtEl>
                                          <p:spTgt spid="5837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8374"/>
                                        </p:tgtEl>
                                        <p:attrNameLst>
                                          <p:attrName>style.visibility</p:attrName>
                                        </p:attrNameLst>
                                      </p:cBhvr>
                                      <p:to>
                                        <p:strVal val="visible"/>
                                      </p:to>
                                    </p:set>
                                    <p:animEffect transition="in" filter="fade">
                                      <p:cBhvr>
                                        <p:cTn id="19" dur="2000"/>
                                        <p:tgtEl>
                                          <p:spTgt spid="5837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8372"/>
                                        </p:tgtEl>
                                        <p:attrNameLst>
                                          <p:attrName>style.visibility</p:attrName>
                                        </p:attrNameLst>
                                      </p:cBhvr>
                                      <p:to>
                                        <p:strVal val="visible"/>
                                      </p:to>
                                    </p:set>
                                    <p:animEffect transition="in" filter="fade">
                                      <p:cBhvr>
                                        <p:cTn id="24" dur="2000"/>
                                        <p:tgtEl>
                                          <p:spTgt spid="58372"/>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58378"/>
                                        </p:tgtEl>
                                        <p:attrNameLst>
                                          <p:attrName>style.visibility</p:attrName>
                                        </p:attrNameLst>
                                      </p:cBhvr>
                                      <p:to>
                                        <p:strVal val="visible"/>
                                      </p:to>
                                    </p:set>
                                    <p:animEffect transition="in" filter="wedge">
                                      <p:cBhvr>
                                        <p:cTn id="29" dur="2000"/>
                                        <p:tgtEl>
                                          <p:spTgt spid="58378"/>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58379"/>
                                        </p:tgtEl>
                                        <p:attrNameLst>
                                          <p:attrName>style.visibility</p:attrName>
                                        </p:attrNameLst>
                                      </p:cBhvr>
                                      <p:to>
                                        <p:strVal val="visible"/>
                                      </p:to>
                                    </p:set>
                                    <p:animEffect transition="in" filter="wedge">
                                      <p:cBhvr>
                                        <p:cTn id="32" dur="2000"/>
                                        <p:tgtEl>
                                          <p:spTgt spid="58379"/>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58380"/>
                                        </p:tgtEl>
                                        <p:attrNameLst>
                                          <p:attrName>style.visibility</p:attrName>
                                        </p:attrNameLst>
                                      </p:cBhvr>
                                      <p:to>
                                        <p:strVal val="visible"/>
                                      </p:to>
                                    </p:set>
                                    <p:animEffect transition="in" filter="wedge">
                                      <p:cBhvr>
                                        <p:cTn id="35" dur="2000"/>
                                        <p:tgtEl>
                                          <p:spTgt spid="58380"/>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58376"/>
                                        </p:tgtEl>
                                        <p:attrNameLst>
                                          <p:attrName>style.visibility</p:attrName>
                                        </p:attrNameLst>
                                      </p:cBhvr>
                                      <p:to>
                                        <p:strVal val="visible"/>
                                      </p:to>
                                    </p:set>
                                    <p:animEffect transition="in" filter="wedge">
                                      <p:cBhvr>
                                        <p:cTn id="38" dur="2000"/>
                                        <p:tgtEl>
                                          <p:spTgt spid="58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animBg="1"/>
      <p:bldP spid="58373" grpId="0" animBg="1"/>
      <p:bldP spid="58374" grpId="0" animBg="1"/>
      <p:bldP spid="58375" grpId="0" animBg="1"/>
      <p:bldP spid="58376" grpId="0" animBg="1"/>
      <p:bldP spid="58378" grpId="0" animBg="1"/>
      <p:bldP spid="58379" grpId="0" animBg="1"/>
      <p:bldP spid="5838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01" name="AutoShape 9"/>
          <p:cNvSpPr>
            <a:spLocks noChangeArrowheads="1"/>
          </p:cNvSpPr>
          <p:nvPr/>
        </p:nvSpPr>
        <p:spPr bwMode="auto">
          <a:xfrm>
            <a:off x="762000" y="2743200"/>
            <a:ext cx="3352800" cy="685800"/>
          </a:xfrm>
          <a:prstGeom prst="roundRect">
            <a:avLst>
              <a:gd name="adj" fmla="val 16667"/>
            </a:avLst>
          </a:prstGeom>
          <a:solidFill>
            <a:srgbClr val="FFFF99"/>
          </a:solidFill>
          <a:ln w="9525">
            <a:solidFill>
              <a:schemeClr val="bg2"/>
            </a:solidFill>
            <a:round/>
            <a:headEnd/>
            <a:tailEnd/>
          </a:ln>
        </p:spPr>
        <p:txBody>
          <a:bodyPr wrap="none" anchor="ctr"/>
          <a:lstStyle/>
          <a:p>
            <a:pPr algn="ctr" eaLnBrk="1" hangingPunct="1">
              <a:lnSpc>
                <a:spcPct val="80000"/>
              </a:lnSpc>
              <a:spcBef>
                <a:spcPct val="20000"/>
              </a:spcBef>
              <a:buClr>
                <a:schemeClr val="hlink"/>
              </a:buClr>
              <a:buSzPct val="70000"/>
              <a:buFont typeface="Wingdings" pitchFamily="2" charset="2"/>
              <a:buNone/>
            </a:pPr>
            <a:endParaRPr lang="en-US" sz="3200" b="1">
              <a:solidFill>
                <a:srgbClr val="FF0066"/>
              </a:solidFill>
              <a:sym typeface="Wingdings" pitchFamily="2" charset="2"/>
            </a:endParaRPr>
          </a:p>
          <a:p>
            <a:pPr algn="ctr" eaLnBrk="1" hangingPunct="1">
              <a:lnSpc>
                <a:spcPct val="80000"/>
              </a:lnSpc>
              <a:spcBef>
                <a:spcPct val="20000"/>
              </a:spcBef>
              <a:buClr>
                <a:schemeClr val="hlink"/>
              </a:buClr>
              <a:buSzPct val="70000"/>
              <a:buFont typeface="Wingdings" pitchFamily="2" charset="2"/>
              <a:buNone/>
            </a:pPr>
            <a:r>
              <a:rPr lang="en-US" sz="3200" b="1">
                <a:solidFill>
                  <a:srgbClr val="FF0066"/>
                </a:solidFill>
                <a:sym typeface="Wingdings" pitchFamily="2" charset="2"/>
              </a:rPr>
              <a:t>PT KT - trung tâm</a:t>
            </a:r>
          </a:p>
          <a:p>
            <a:pPr algn="ctr"/>
            <a:endParaRPr lang="en-US" sz="3200" b="1">
              <a:solidFill>
                <a:srgbClr val="FF0066"/>
              </a:solidFill>
            </a:endParaRPr>
          </a:p>
        </p:txBody>
      </p:sp>
      <p:sp>
        <p:nvSpPr>
          <p:cNvPr id="59402" name="AutoShape 10"/>
          <p:cNvSpPr>
            <a:spLocks noChangeArrowheads="1"/>
          </p:cNvSpPr>
          <p:nvPr/>
        </p:nvSpPr>
        <p:spPr bwMode="auto">
          <a:xfrm>
            <a:off x="762000" y="3733800"/>
            <a:ext cx="3352800" cy="685800"/>
          </a:xfrm>
          <a:prstGeom prst="roundRect">
            <a:avLst>
              <a:gd name="adj" fmla="val 16667"/>
            </a:avLst>
          </a:prstGeom>
          <a:solidFill>
            <a:srgbClr val="FFFF99"/>
          </a:solidFill>
          <a:ln w="9525">
            <a:solidFill>
              <a:schemeClr val="bg2"/>
            </a:solidFill>
            <a:round/>
            <a:headEnd/>
            <a:tailEnd/>
          </a:ln>
        </p:spPr>
        <p:txBody>
          <a:bodyPr wrap="none" anchor="ctr"/>
          <a:lstStyle/>
          <a:p>
            <a:pPr algn="ctr"/>
            <a:r>
              <a:rPr lang="en-US" sz="3200" b="1">
                <a:solidFill>
                  <a:srgbClr val="FF0066"/>
                </a:solidFill>
                <a:sym typeface="Wingdings" pitchFamily="2" charset="2"/>
              </a:rPr>
              <a:t>PT VH – NTTT</a:t>
            </a:r>
          </a:p>
        </p:txBody>
      </p:sp>
      <p:sp>
        <p:nvSpPr>
          <p:cNvPr id="59403" name="AutoShape 11"/>
          <p:cNvSpPr>
            <a:spLocks noChangeArrowheads="1"/>
          </p:cNvSpPr>
          <p:nvPr/>
        </p:nvSpPr>
        <p:spPr bwMode="auto">
          <a:xfrm>
            <a:off x="762000" y="4724400"/>
            <a:ext cx="3352800" cy="685800"/>
          </a:xfrm>
          <a:prstGeom prst="roundRect">
            <a:avLst>
              <a:gd name="adj" fmla="val 16667"/>
            </a:avLst>
          </a:prstGeom>
          <a:solidFill>
            <a:srgbClr val="FFFF99"/>
          </a:solidFill>
          <a:ln w="9525">
            <a:solidFill>
              <a:schemeClr val="bg2"/>
            </a:solidFill>
            <a:round/>
            <a:headEnd/>
            <a:tailEnd/>
          </a:ln>
        </p:spPr>
        <p:txBody>
          <a:bodyPr wrap="none" anchor="ctr"/>
          <a:lstStyle/>
          <a:p>
            <a:pPr algn="ctr"/>
            <a:endParaRPr lang="en-US" sz="2000" b="1">
              <a:solidFill>
                <a:srgbClr val="FF0066"/>
              </a:solidFill>
              <a:sym typeface="Wingdings" pitchFamily="2" charset="2"/>
            </a:endParaRPr>
          </a:p>
          <a:p>
            <a:pPr algn="ctr"/>
            <a:r>
              <a:rPr lang="en-US" sz="3200" b="1">
                <a:solidFill>
                  <a:srgbClr val="FF0066"/>
                </a:solidFill>
                <a:sym typeface="Wingdings" pitchFamily="2" charset="2"/>
              </a:rPr>
              <a:t>XDĐ – then chốt</a:t>
            </a:r>
          </a:p>
          <a:p>
            <a:pPr algn="ctr"/>
            <a:r>
              <a:rPr lang="en-US" sz="2000" b="1">
                <a:solidFill>
                  <a:srgbClr val="FF0066"/>
                </a:solidFill>
                <a:sym typeface="Wingdings" pitchFamily="2" charset="2"/>
              </a:rPr>
              <a:t>			</a:t>
            </a:r>
          </a:p>
        </p:txBody>
      </p:sp>
      <p:sp>
        <p:nvSpPr>
          <p:cNvPr id="59404" name="AutoShape 12"/>
          <p:cNvSpPr>
            <a:spLocks noChangeArrowheads="1"/>
          </p:cNvSpPr>
          <p:nvPr/>
        </p:nvSpPr>
        <p:spPr bwMode="auto">
          <a:xfrm>
            <a:off x="457200" y="5791200"/>
            <a:ext cx="8458200" cy="838200"/>
          </a:xfrm>
          <a:prstGeom prst="flowChartAlternateProcess">
            <a:avLst/>
          </a:prstGeom>
          <a:solidFill>
            <a:srgbClr val="FFFF00"/>
          </a:solidFill>
          <a:ln w="9525">
            <a:solidFill>
              <a:srgbClr val="000000"/>
            </a:solidFill>
            <a:miter lim="800000"/>
            <a:headEnd/>
            <a:tailEnd/>
          </a:ln>
          <a:effectLst/>
        </p:spPr>
        <p:txBody>
          <a:bodyPr wrap="none" anchor="ctr"/>
          <a:lstStyle/>
          <a:p>
            <a:pPr algn="ctr">
              <a:defRPr/>
            </a:pPr>
            <a:r>
              <a:rPr lang="en-US" sz="3200" b="1" dirty="0">
                <a:solidFill>
                  <a:srgbClr val="000000"/>
                </a:solidFill>
                <a:effectLst>
                  <a:outerShdw blurRad="38100" dist="38100" dir="2700000" algn="tl">
                    <a:srgbClr val="FFFFFF"/>
                  </a:outerShdw>
                </a:effectLst>
                <a:sym typeface="Wingdings" pitchFamily="2" charset="2"/>
              </a:rPr>
              <a:t>QUYẾT ĐỊNH SỰ PHÁT TRIỂN BỀN VỮNG</a:t>
            </a:r>
          </a:p>
        </p:txBody>
      </p:sp>
      <p:sp>
        <p:nvSpPr>
          <p:cNvPr id="59406" name="Oval 14"/>
          <p:cNvSpPr>
            <a:spLocks noChangeArrowheads="1"/>
          </p:cNvSpPr>
          <p:nvPr/>
        </p:nvSpPr>
        <p:spPr bwMode="auto">
          <a:xfrm>
            <a:off x="5257800" y="3352800"/>
            <a:ext cx="3505200" cy="1524000"/>
          </a:xfrm>
          <a:prstGeom prst="ellipse">
            <a:avLst/>
          </a:prstGeom>
          <a:solidFill>
            <a:srgbClr val="FFFF99"/>
          </a:solidFill>
          <a:ln w="9525">
            <a:solidFill>
              <a:schemeClr val="bg2"/>
            </a:solidFill>
            <a:round/>
            <a:headEnd/>
            <a:tailEnd/>
          </a:ln>
        </p:spPr>
        <p:txBody>
          <a:bodyPr wrap="none" anchor="ctr"/>
          <a:lstStyle/>
          <a:p>
            <a:pPr algn="ctr"/>
            <a:r>
              <a:rPr lang="en-US" sz="3600" b="1">
                <a:solidFill>
                  <a:srgbClr val="FF0066"/>
                </a:solidFill>
                <a:sym typeface="Wingdings" pitchFamily="2" charset="2"/>
              </a:rPr>
              <a:t>GẮN KẾT </a:t>
            </a:r>
          </a:p>
          <a:p>
            <a:pPr algn="ctr"/>
            <a:r>
              <a:rPr lang="en-US" sz="3600" b="1">
                <a:solidFill>
                  <a:srgbClr val="FF0066"/>
                </a:solidFill>
                <a:sym typeface="Wingdings" pitchFamily="2" charset="2"/>
              </a:rPr>
              <a:t>ĐỒNG BỘ</a:t>
            </a:r>
          </a:p>
        </p:txBody>
      </p:sp>
      <p:sp>
        <p:nvSpPr>
          <p:cNvPr id="59407" name="Line 15"/>
          <p:cNvSpPr>
            <a:spLocks noChangeShapeType="1"/>
          </p:cNvSpPr>
          <p:nvPr/>
        </p:nvSpPr>
        <p:spPr bwMode="auto">
          <a:xfrm>
            <a:off x="4114800" y="3124200"/>
            <a:ext cx="1143000" cy="990600"/>
          </a:xfrm>
          <a:prstGeom prst="line">
            <a:avLst/>
          </a:prstGeom>
          <a:noFill/>
          <a:ln w="19050">
            <a:solidFill>
              <a:srgbClr val="FF6600"/>
            </a:solidFill>
            <a:round/>
            <a:headEnd/>
            <a:tailEnd type="triangle" w="med" len="med"/>
          </a:ln>
        </p:spPr>
        <p:txBody>
          <a:bodyPr/>
          <a:lstStyle/>
          <a:p>
            <a:endParaRPr lang="en-US"/>
          </a:p>
        </p:txBody>
      </p:sp>
      <p:sp>
        <p:nvSpPr>
          <p:cNvPr id="59408" name="Line 16"/>
          <p:cNvSpPr>
            <a:spLocks noChangeShapeType="1"/>
          </p:cNvSpPr>
          <p:nvPr/>
        </p:nvSpPr>
        <p:spPr bwMode="auto">
          <a:xfrm>
            <a:off x="4114800" y="4114800"/>
            <a:ext cx="1143000" cy="0"/>
          </a:xfrm>
          <a:prstGeom prst="line">
            <a:avLst/>
          </a:prstGeom>
          <a:noFill/>
          <a:ln w="19050">
            <a:solidFill>
              <a:srgbClr val="FF6600"/>
            </a:solidFill>
            <a:round/>
            <a:headEnd/>
            <a:tailEnd type="triangle" w="med" len="med"/>
          </a:ln>
        </p:spPr>
        <p:txBody>
          <a:bodyPr/>
          <a:lstStyle/>
          <a:p>
            <a:endParaRPr lang="en-US"/>
          </a:p>
        </p:txBody>
      </p:sp>
      <p:sp>
        <p:nvSpPr>
          <p:cNvPr id="59409" name="Line 17"/>
          <p:cNvSpPr>
            <a:spLocks noChangeShapeType="1"/>
          </p:cNvSpPr>
          <p:nvPr/>
        </p:nvSpPr>
        <p:spPr bwMode="auto">
          <a:xfrm flipV="1">
            <a:off x="4114800" y="4114800"/>
            <a:ext cx="1143000" cy="990600"/>
          </a:xfrm>
          <a:prstGeom prst="line">
            <a:avLst/>
          </a:prstGeom>
          <a:noFill/>
          <a:ln w="19050">
            <a:solidFill>
              <a:srgbClr val="FF6600"/>
            </a:solidFill>
            <a:round/>
            <a:headEnd/>
            <a:tailEnd type="triangle" w="med" len="med"/>
          </a:ln>
        </p:spPr>
        <p:txBody>
          <a:bodyPr/>
          <a:lstStyle/>
          <a:p>
            <a:endParaRPr lang="en-US"/>
          </a:p>
        </p:txBody>
      </p:sp>
      <p:sp>
        <p:nvSpPr>
          <p:cNvPr id="59410" name="Line 18"/>
          <p:cNvSpPr>
            <a:spLocks noChangeShapeType="1"/>
          </p:cNvSpPr>
          <p:nvPr/>
        </p:nvSpPr>
        <p:spPr bwMode="auto">
          <a:xfrm>
            <a:off x="7010400" y="4876800"/>
            <a:ext cx="0" cy="914400"/>
          </a:xfrm>
          <a:prstGeom prst="line">
            <a:avLst/>
          </a:prstGeom>
          <a:noFill/>
          <a:ln w="38100">
            <a:solidFill>
              <a:srgbClr val="FF9900"/>
            </a:solidFill>
            <a:round/>
            <a:headEnd/>
            <a:tailEnd type="triangle" w="med" len="med"/>
          </a:ln>
        </p:spPr>
        <p:txBody>
          <a:bodyPr/>
          <a:lstStyle/>
          <a:p>
            <a:endParaRPr lang="en-US"/>
          </a:p>
        </p:txBody>
      </p:sp>
      <p:sp>
        <p:nvSpPr>
          <p:cNvPr id="59411" name="Rectangle 19"/>
          <p:cNvSpPr>
            <a:spLocks noChangeArrowheads="1"/>
          </p:cNvSpPr>
          <p:nvPr/>
        </p:nvSpPr>
        <p:spPr bwMode="auto">
          <a:xfrm>
            <a:off x="609600" y="838200"/>
            <a:ext cx="8153400" cy="1371600"/>
          </a:xfrm>
          <a:prstGeom prst="rect">
            <a:avLst/>
          </a:prstGeom>
          <a:noFill/>
          <a:ln w="9525">
            <a:noFill/>
            <a:miter lim="800000"/>
            <a:headEnd/>
            <a:tailEnd/>
          </a:ln>
          <a:effectLst/>
        </p:spPr>
        <p:txBody>
          <a:bodyPr wrap="none" anchor="ctr"/>
          <a:lstStyle/>
          <a:p>
            <a:pPr algn="just">
              <a:defRPr/>
            </a:pPr>
            <a:r>
              <a:rPr lang="en-US" sz="4000" i="1" dirty="0">
                <a:solidFill>
                  <a:srgbClr val="00B0F0"/>
                </a:solidFill>
                <a:sym typeface="Wingdings" pitchFamily="2" charset="2"/>
              </a:rPr>
              <a:t>• </a:t>
            </a:r>
            <a:r>
              <a:rPr lang="en-US" sz="4000" i="1" dirty="0" err="1">
                <a:solidFill>
                  <a:srgbClr val="00B0F0"/>
                </a:solidFill>
                <a:sym typeface="Wingdings" pitchFamily="2" charset="2"/>
              </a:rPr>
              <a:t>Đại</a:t>
            </a:r>
            <a:r>
              <a:rPr lang="en-US" sz="4000" i="1" dirty="0">
                <a:solidFill>
                  <a:srgbClr val="00B0F0"/>
                </a:solidFill>
                <a:sym typeface="Wingdings" pitchFamily="2" charset="2"/>
              </a:rPr>
              <a:t> </a:t>
            </a:r>
            <a:r>
              <a:rPr lang="en-US" sz="4000" i="1" dirty="0" err="1">
                <a:solidFill>
                  <a:srgbClr val="00B0F0"/>
                </a:solidFill>
                <a:sym typeface="Wingdings" pitchFamily="2" charset="2"/>
              </a:rPr>
              <a:t>hội</a:t>
            </a:r>
            <a:r>
              <a:rPr lang="en-US" sz="4000" i="1" dirty="0">
                <a:solidFill>
                  <a:srgbClr val="00B0F0"/>
                </a:solidFill>
                <a:sym typeface="Wingdings" pitchFamily="2" charset="2"/>
              </a:rPr>
              <a:t> IX – HNTW 10, </a:t>
            </a:r>
            <a:r>
              <a:rPr lang="en-US" sz="4000" i="1" dirty="0" err="1">
                <a:solidFill>
                  <a:srgbClr val="00B0F0"/>
                </a:solidFill>
                <a:sym typeface="Wingdings" pitchFamily="2" charset="2"/>
              </a:rPr>
              <a:t>Khóa</a:t>
            </a:r>
            <a:r>
              <a:rPr lang="en-US" sz="4000" i="1" dirty="0">
                <a:solidFill>
                  <a:srgbClr val="00B0F0"/>
                </a:solidFill>
                <a:sym typeface="Wingdings" pitchFamily="2" charset="2"/>
              </a:rPr>
              <a:t> IX</a:t>
            </a:r>
          </a:p>
          <a:p>
            <a:pPr algn="just">
              <a:defRPr/>
            </a:pPr>
            <a:r>
              <a:rPr lang="en-US" sz="3200" dirty="0">
                <a:solidFill>
                  <a:srgbClr val="00B0F0"/>
                </a:solidFill>
                <a:sym typeface="Wingdings" pitchFamily="2" charset="2"/>
              </a:rPr>
              <a:t>	</a:t>
            </a:r>
            <a:r>
              <a:rPr lang="en-US" sz="3200" b="1" dirty="0" err="1">
                <a:solidFill>
                  <a:srgbClr val="00B0F0"/>
                </a:solidFill>
                <a:sym typeface="Wingdings" pitchFamily="2" charset="2"/>
              </a:rPr>
              <a:t>bổ</a:t>
            </a:r>
            <a:r>
              <a:rPr lang="en-US" sz="3200" b="1" dirty="0">
                <a:solidFill>
                  <a:srgbClr val="00B0F0"/>
                </a:solidFill>
                <a:sym typeface="Wingdings" pitchFamily="2" charset="2"/>
              </a:rPr>
              <a:t> sung </a:t>
            </a:r>
            <a:r>
              <a:rPr lang="en-US" sz="3200" b="1" dirty="0" err="1">
                <a:solidFill>
                  <a:srgbClr val="00B0F0"/>
                </a:solidFill>
                <a:sym typeface="Wingdings" pitchFamily="2" charset="2"/>
              </a:rPr>
              <a:t>thêm</a:t>
            </a:r>
            <a:r>
              <a:rPr lang="en-US" sz="3200" b="1" dirty="0">
                <a:solidFill>
                  <a:srgbClr val="00B0F0"/>
                </a:solidFill>
                <a:sym typeface="Wingdings" pitchFamily="2" charset="2"/>
              </a:rPr>
              <a:t> </a:t>
            </a:r>
            <a:r>
              <a:rPr lang="en-US" sz="3200" b="1" dirty="0" err="1">
                <a:solidFill>
                  <a:srgbClr val="00B0F0"/>
                </a:solidFill>
                <a:sym typeface="Wingdings" pitchFamily="2" charset="2"/>
              </a:rPr>
              <a:t>một</a:t>
            </a:r>
            <a:r>
              <a:rPr lang="en-US" sz="3200" b="1" dirty="0">
                <a:solidFill>
                  <a:srgbClr val="00B0F0"/>
                </a:solidFill>
                <a:sym typeface="Wingdings" pitchFamily="2" charset="2"/>
              </a:rPr>
              <a:t> </a:t>
            </a:r>
            <a:r>
              <a:rPr lang="en-US" sz="3200" b="1" dirty="0" err="1">
                <a:solidFill>
                  <a:srgbClr val="00B0F0"/>
                </a:solidFill>
                <a:sym typeface="Wingdings" pitchFamily="2" charset="2"/>
              </a:rPr>
              <a:t>nhận</a:t>
            </a:r>
            <a:r>
              <a:rPr lang="en-US" sz="3200" b="1" dirty="0">
                <a:solidFill>
                  <a:srgbClr val="00B0F0"/>
                </a:solidFill>
                <a:sym typeface="Wingdings" pitchFamily="2" charset="2"/>
              </a:rPr>
              <a:t> </a:t>
            </a:r>
            <a:r>
              <a:rPr lang="en-US" sz="3200" b="1" dirty="0" err="1">
                <a:solidFill>
                  <a:srgbClr val="00B0F0"/>
                </a:solidFill>
                <a:sym typeface="Wingdings" pitchFamily="2" charset="2"/>
              </a:rPr>
              <a:t>thức</a:t>
            </a:r>
            <a:r>
              <a:rPr lang="en-US" sz="3200" b="1" dirty="0">
                <a:solidFill>
                  <a:srgbClr val="00B0F0"/>
                </a:solidFill>
                <a:sym typeface="Wingdings" pitchFamily="2" charset="2"/>
              </a:rPr>
              <a:t> </a:t>
            </a:r>
            <a:r>
              <a:rPr lang="en-US" sz="3200" b="1" dirty="0" err="1">
                <a:solidFill>
                  <a:srgbClr val="00B0F0"/>
                </a:solidFill>
                <a:sym typeface="Wingdings" pitchFamily="2" charset="2"/>
              </a:rPr>
              <a:t>mới</a:t>
            </a:r>
            <a:r>
              <a:rPr lang="en-US" sz="3200" dirty="0">
                <a:solidFill>
                  <a:srgbClr val="00B0F0"/>
                </a:solidFill>
                <a:effectLst>
                  <a:outerShdw blurRad="38100" dist="38100" dir="2700000" algn="tl">
                    <a:srgbClr val="000000"/>
                  </a:outerShdw>
                </a:effectLst>
                <a:sym typeface="Wingdings" pitchFamily="2" charset="2"/>
              </a:rPr>
              <a:t>:</a:t>
            </a:r>
          </a:p>
        </p:txBody>
      </p:sp>
      <p:sp>
        <p:nvSpPr>
          <p:cNvPr id="59413" name="Line 21"/>
          <p:cNvSpPr>
            <a:spLocks noChangeShapeType="1"/>
          </p:cNvSpPr>
          <p:nvPr/>
        </p:nvSpPr>
        <p:spPr bwMode="auto">
          <a:xfrm>
            <a:off x="2438400" y="3429000"/>
            <a:ext cx="0" cy="304800"/>
          </a:xfrm>
          <a:prstGeom prst="line">
            <a:avLst/>
          </a:prstGeom>
          <a:noFill/>
          <a:ln w="28575">
            <a:solidFill>
              <a:srgbClr val="FF6600"/>
            </a:solidFill>
            <a:round/>
            <a:headEnd type="triangle" w="med" len="med"/>
            <a:tailEnd type="triangle" w="med" len="med"/>
          </a:ln>
        </p:spPr>
        <p:txBody>
          <a:bodyPr/>
          <a:lstStyle/>
          <a:p>
            <a:endParaRPr lang="en-US"/>
          </a:p>
        </p:txBody>
      </p:sp>
      <p:sp>
        <p:nvSpPr>
          <p:cNvPr id="59414" name="Line 22"/>
          <p:cNvSpPr>
            <a:spLocks noChangeShapeType="1"/>
          </p:cNvSpPr>
          <p:nvPr/>
        </p:nvSpPr>
        <p:spPr bwMode="auto">
          <a:xfrm>
            <a:off x="2438400" y="4419600"/>
            <a:ext cx="0" cy="304800"/>
          </a:xfrm>
          <a:prstGeom prst="line">
            <a:avLst/>
          </a:prstGeom>
          <a:noFill/>
          <a:ln w="28575">
            <a:solidFill>
              <a:srgbClr val="FF6600"/>
            </a:solidFill>
            <a:round/>
            <a:headEnd type="triangle" w="med" len="med"/>
            <a:tailEnd type="triangle" w="med" len="med"/>
          </a:ln>
        </p:spPr>
        <p:txBody>
          <a:bodyPr/>
          <a:lstStyle/>
          <a:p>
            <a:endParaRPr lang="en-US"/>
          </a:p>
        </p:txBody>
      </p:sp>
      <p:sp>
        <p:nvSpPr>
          <p:cNvPr id="15" name="Rectangle 14"/>
          <p:cNvSpPr/>
          <p:nvPr/>
        </p:nvSpPr>
        <p:spPr>
          <a:xfrm>
            <a:off x="533400" y="304800"/>
            <a:ext cx="7999306" cy="584775"/>
          </a:xfrm>
          <a:prstGeom prst="rect">
            <a:avLst/>
          </a:prstGeom>
        </p:spPr>
        <p:txBody>
          <a:bodyPr wrap="none">
            <a:spAutoFit/>
          </a:bodyPr>
          <a:lstStyle/>
          <a:p>
            <a:r>
              <a:rPr lang="en-US" sz="3200" smtClean="0">
                <a:solidFill>
                  <a:srgbClr val="00FF00"/>
                </a:solidFill>
                <a:latin typeface="Times New Roman" pitchFamily="18" charset="0"/>
              </a:rPr>
              <a:t>1.4. Quá trình phát triển tư duy lý luận của Đ…</a:t>
            </a:r>
            <a:endParaRPr lang="en-US" sz="3200">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9411"/>
                                        </p:tgtEl>
                                        <p:attrNameLst>
                                          <p:attrName>style.visibility</p:attrName>
                                        </p:attrNameLst>
                                      </p:cBhvr>
                                      <p:to>
                                        <p:strVal val="visible"/>
                                      </p:to>
                                    </p:set>
                                    <p:animEffect transition="in" filter="fade">
                                      <p:cBhvr>
                                        <p:cTn id="7" dur="1000"/>
                                        <p:tgtEl>
                                          <p:spTgt spid="59411"/>
                                        </p:tgtEl>
                                      </p:cBhvr>
                                    </p:animEffect>
                                    <p:anim calcmode="lin" valueType="num">
                                      <p:cBhvr>
                                        <p:cTn id="8" dur="1000" fill="hold"/>
                                        <p:tgtEl>
                                          <p:spTgt spid="59411"/>
                                        </p:tgtEl>
                                        <p:attrNameLst>
                                          <p:attrName>ppt_x</p:attrName>
                                        </p:attrNameLst>
                                      </p:cBhvr>
                                      <p:tavLst>
                                        <p:tav tm="0">
                                          <p:val>
                                            <p:strVal val="#ppt_x"/>
                                          </p:val>
                                        </p:tav>
                                        <p:tav tm="100000">
                                          <p:val>
                                            <p:strVal val="#ppt_x"/>
                                          </p:val>
                                        </p:tav>
                                      </p:tavLst>
                                    </p:anim>
                                    <p:anim calcmode="lin" valueType="num">
                                      <p:cBhvr>
                                        <p:cTn id="9" dur="1000" fill="hold"/>
                                        <p:tgtEl>
                                          <p:spTgt spid="594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9401"/>
                                        </p:tgtEl>
                                        <p:attrNameLst>
                                          <p:attrName>style.visibility</p:attrName>
                                        </p:attrNameLst>
                                      </p:cBhvr>
                                      <p:to>
                                        <p:strVal val="visible"/>
                                      </p:to>
                                    </p:set>
                                    <p:anim calcmode="lin" valueType="num">
                                      <p:cBhvr>
                                        <p:cTn id="14" dur="1000" fill="hold"/>
                                        <p:tgtEl>
                                          <p:spTgt spid="59401"/>
                                        </p:tgtEl>
                                        <p:attrNameLst>
                                          <p:attrName>ppt_w</p:attrName>
                                        </p:attrNameLst>
                                      </p:cBhvr>
                                      <p:tavLst>
                                        <p:tav tm="0">
                                          <p:val>
                                            <p:strVal val="#ppt_w*0.70"/>
                                          </p:val>
                                        </p:tav>
                                        <p:tav tm="100000">
                                          <p:val>
                                            <p:strVal val="#ppt_w"/>
                                          </p:val>
                                        </p:tav>
                                      </p:tavLst>
                                    </p:anim>
                                    <p:anim calcmode="lin" valueType="num">
                                      <p:cBhvr>
                                        <p:cTn id="15" dur="1000" fill="hold"/>
                                        <p:tgtEl>
                                          <p:spTgt spid="59401"/>
                                        </p:tgtEl>
                                        <p:attrNameLst>
                                          <p:attrName>ppt_h</p:attrName>
                                        </p:attrNameLst>
                                      </p:cBhvr>
                                      <p:tavLst>
                                        <p:tav tm="0">
                                          <p:val>
                                            <p:strVal val="#ppt_h"/>
                                          </p:val>
                                        </p:tav>
                                        <p:tav tm="100000">
                                          <p:val>
                                            <p:strVal val="#ppt_h"/>
                                          </p:val>
                                        </p:tav>
                                      </p:tavLst>
                                    </p:anim>
                                    <p:animEffect transition="in" filter="fade">
                                      <p:cBhvr>
                                        <p:cTn id="16" dur="1000"/>
                                        <p:tgtEl>
                                          <p:spTgt spid="59401"/>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9402"/>
                                        </p:tgtEl>
                                        <p:attrNameLst>
                                          <p:attrName>style.visibility</p:attrName>
                                        </p:attrNameLst>
                                      </p:cBhvr>
                                      <p:to>
                                        <p:strVal val="visible"/>
                                      </p:to>
                                    </p:set>
                                    <p:anim calcmode="lin" valueType="num">
                                      <p:cBhvr>
                                        <p:cTn id="21" dur="1000" fill="hold"/>
                                        <p:tgtEl>
                                          <p:spTgt spid="59402"/>
                                        </p:tgtEl>
                                        <p:attrNameLst>
                                          <p:attrName>ppt_w</p:attrName>
                                        </p:attrNameLst>
                                      </p:cBhvr>
                                      <p:tavLst>
                                        <p:tav tm="0">
                                          <p:val>
                                            <p:strVal val="#ppt_w*0.70"/>
                                          </p:val>
                                        </p:tav>
                                        <p:tav tm="100000">
                                          <p:val>
                                            <p:strVal val="#ppt_w"/>
                                          </p:val>
                                        </p:tav>
                                      </p:tavLst>
                                    </p:anim>
                                    <p:anim calcmode="lin" valueType="num">
                                      <p:cBhvr>
                                        <p:cTn id="22" dur="1000" fill="hold"/>
                                        <p:tgtEl>
                                          <p:spTgt spid="59402"/>
                                        </p:tgtEl>
                                        <p:attrNameLst>
                                          <p:attrName>ppt_h</p:attrName>
                                        </p:attrNameLst>
                                      </p:cBhvr>
                                      <p:tavLst>
                                        <p:tav tm="0">
                                          <p:val>
                                            <p:strVal val="#ppt_h"/>
                                          </p:val>
                                        </p:tav>
                                        <p:tav tm="100000">
                                          <p:val>
                                            <p:strVal val="#ppt_h"/>
                                          </p:val>
                                        </p:tav>
                                      </p:tavLst>
                                    </p:anim>
                                    <p:animEffect transition="in" filter="fade">
                                      <p:cBhvr>
                                        <p:cTn id="23" dur="1000"/>
                                        <p:tgtEl>
                                          <p:spTgt spid="59402"/>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59403"/>
                                        </p:tgtEl>
                                        <p:attrNameLst>
                                          <p:attrName>style.visibility</p:attrName>
                                        </p:attrNameLst>
                                      </p:cBhvr>
                                      <p:to>
                                        <p:strVal val="visible"/>
                                      </p:to>
                                    </p:set>
                                    <p:anim calcmode="lin" valueType="num">
                                      <p:cBhvr>
                                        <p:cTn id="28" dur="1000" fill="hold"/>
                                        <p:tgtEl>
                                          <p:spTgt spid="59403"/>
                                        </p:tgtEl>
                                        <p:attrNameLst>
                                          <p:attrName>ppt_w</p:attrName>
                                        </p:attrNameLst>
                                      </p:cBhvr>
                                      <p:tavLst>
                                        <p:tav tm="0">
                                          <p:val>
                                            <p:strVal val="#ppt_w*0.70"/>
                                          </p:val>
                                        </p:tav>
                                        <p:tav tm="100000">
                                          <p:val>
                                            <p:strVal val="#ppt_w"/>
                                          </p:val>
                                        </p:tav>
                                      </p:tavLst>
                                    </p:anim>
                                    <p:anim calcmode="lin" valueType="num">
                                      <p:cBhvr>
                                        <p:cTn id="29" dur="1000" fill="hold"/>
                                        <p:tgtEl>
                                          <p:spTgt spid="59403"/>
                                        </p:tgtEl>
                                        <p:attrNameLst>
                                          <p:attrName>ppt_h</p:attrName>
                                        </p:attrNameLst>
                                      </p:cBhvr>
                                      <p:tavLst>
                                        <p:tav tm="0">
                                          <p:val>
                                            <p:strVal val="#ppt_h"/>
                                          </p:val>
                                        </p:tav>
                                        <p:tav tm="100000">
                                          <p:val>
                                            <p:strVal val="#ppt_h"/>
                                          </p:val>
                                        </p:tav>
                                      </p:tavLst>
                                    </p:anim>
                                    <p:animEffect transition="in" filter="fade">
                                      <p:cBhvr>
                                        <p:cTn id="30" dur="1000"/>
                                        <p:tgtEl>
                                          <p:spTgt spid="59403"/>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4" fill="hold" grpId="0" nodeType="clickEffect">
                                  <p:stCondLst>
                                    <p:cond delay="0"/>
                                  </p:stCondLst>
                                  <p:childTnLst>
                                    <p:set>
                                      <p:cBhvr>
                                        <p:cTn id="34" dur="1" fill="hold">
                                          <p:stCondLst>
                                            <p:cond delay="0"/>
                                          </p:stCondLst>
                                        </p:cTn>
                                        <p:tgtEl>
                                          <p:spTgt spid="59408"/>
                                        </p:tgtEl>
                                        <p:attrNameLst>
                                          <p:attrName>style.visibility</p:attrName>
                                        </p:attrNameLst>
                                      </p:cBhvr>
                                      <p:to>
                                        <p:strVal val="visible"/>
                                      </p:to>
                                    </p:set>
                                    <p:animEffect transition="in" filter="wheel(4)">
                                      <p:cBhvr>
                                        <p:cTn id="35" dur="2000"/>
                                        <p:tgtEl>
                                          <p:spTgt spid="59408"/>
                                        </p:tgtEl>
                                      </p:cBhvr>
                                    </p:animEffect>
                                  </p:childTnLst>
                                </p:cTn>
                              </p:par>
                              <p:par>
                                <p:cTn id="36" presetID="21" presetClass="entr" presetSubtype="4" fill="hold" grpId="0" nodeType="withEffect">
                                  <p:stCondLst>
                                    <p:cond delay="0"/>
                                  </p:stCondLst>
                                  <p:childTnLst>
                                    <p:set>
                                      <p:cBhvr>
                                        <p:cTn id="37" dur="1" fill="hold">
                                          <p:stCondLst>
                                            <p:cond delay="0"/>
                                          </p:stCondLst>
                                        </p:cTn>
                                        <p:tgtEl>
                                          <p:spTgt spid="59409"/>
                                        </p:tgtEl>
                                        <p:attrNameLst>
                                          <p:attrName>style.visibility</p:attrName>
                                        </p:attrNameLst>
                                      </p:cBhvr>
                                      <p:to>
                                        <p:strVal val="visible"/>
                                      </p:to>
                                    </p:set>
                                    <p:animEffect transition="in" filter="wheel(4)">
                                      <p:cBhvr>
                                        <p:cTn id="38" dur="2000"/>
                                        <p:tgtEl>
                                          <p:spTgt spid="59409"/>
                                        </p:tgtEl>
                                      </p:cBhvr>
                                    </p:animEffect>
                                  </p:childTnLst>
                                </p:cTn>
                              </p:par>
                              <p:par>
                                <p:cTn id="39" presetID="21" presetClass="entr" presetSubtype="4" fill="hold" grpId="0" nodeType="withEffect">
                                  <p:stCondLst>
                                    <p:cond delay="0"/>
                                  </p:stCondLst>
                                  <p:childTnLst>
                                    <p:set>
                                      <p:cBhvr>
                                        <p:cTn id="40" dur="1" fill="hold">
                                          <p:stCondLst>
                                            <p:cond delay="0"/>
                                          </p:stCondLst>
                                        </p:cTn>
                                        <p:tgtEl>
                                          <p:spTgt spid="59407"/>
                                        </p:tgtEl>
                                        <p:attrNameLst>
                                          <p:attrName>style.visibility</p:attrName>
                                        </p:attrNameLst>
                                      </p:cBhvr>
                                      <p:to>
                                        <p:strVal val="visible"/>
                                      </p:to>
                                    </p:set>
                                    <p:animEffect transition="in" filter="wheel(4)">
                                      <p:cBhvr>
                                        <p:cTn id="41" dur="2000"/>
                                        <p:tgtEl>
                                          <p:spTgt spid="59407"/>
                                        </p:tgtEl>
                                      </p:cBhvr>
                                    </p:animEffect>
                                  </p:childTnLst>
                                </p:cTn>
                              </p:par>
                              <p:par>
                                <p:cTn id="42" presetID="21" presetClass="entr" presetSubtype="4" fill="hold" grpId="0" nodeType="withEffect">
                                  <p:stCondLst>
                                    <p:cond delay="0"/>
                                  </p:stCondLst>
                                  <p:childTnLst>
                                    <p:set>
                                      <p:cBhvr>
                                        <p:cTn id="43" dur="1" fill="hold">
                                          <p:stCondLst>
                                            <p:cond delay="0"/>
                                          </p:stCondLst>
                                        </p:cTn>
                                        <p:tgtEl>
                                          <p:spTgt spid="59413"/>
                                        </p:tgtEl>
                                        <p:attrNameLst>
                                          <p:attrName>style.visibility</p:attrName>
                                        </p:attrNameLst>
                                      </p:cBhvr>
                                      <p:to>
                                        <p:strVal val="visible"/>
                                      </p:to>
                                    </p:set>
                                    <p:animEffect transition="in" filter="wheel(4)">
                                      <p:cBhvr>
                                        <p:cTn id="44" dur="2000"/>
                                        <p:tgtEl>
                                          <p:spTgt spid="59413"/>
                                        </p:tgtEl>
                                      </p:cBhvr>
                                    </p:animEffect>
                                  </p:childTnLst>
                                </p:cTn>
                              </p:par>
                              <p:par>
                                <p:cTn id="45" presetID="21" presetClass="entr" presetSubtype="4" fill="hold" grpId="0" nodeType="withEffect">
                                  <p:stCondLst>
                                    <p:cond delay="0"/>
                                  </p:stCondLst>
                                  <p:childTnLst>
                                    <p:set>
                                      <p:cBhvr>
                                        <p:cTn id="46" dur="1" fill="hold">
                                          <p:stCondLst>
                                            <p:cond delay="0"/>
                                          </p:stCondLst>
                                        </p:cTn>
                                        <p:tgtEl>
                                          <p:spTgt spid="59414"/>
                                        </p:tgtEl>
                                        <p:attrNameLst>
                                          <p:attrName>style.visibility</p:attrName>
                                        </p:attrNameLst>
                                      </p:cBhvr>
                                      <p:to>
                                        <p:strVal val="visible"/>
                                      </p:to>
                                    </p:set>
                                    <p:animEffect transition="in" filter="wheel(4)">
                                      <p:cBhvr>
                                        <p:cTn id="47" dur="2000"/>
                                        <p:tgtEl>
                                          <p:spTgt spid="59414"/>
                                        </p:tgtEl>
                                      </p:cBhvr>
                                    </p:animEffect>
                                  </p:childTnLst>
                                </p:cTn>
                              </p:par>
                              <p:par>
                                <p:cTn id="48" presetID="21" presetClass="entr" presetSubtype="4" fill="hold" grpId="0" nodeType="withEffect">
                                  <p:stCondLst>
                                    <p:cond delay="0"/>
                                  </p:stCondLst>
                                  <p:childTnLst>
                                    <p:set>
                                      <p:cBhvr>
                                        <p:cTn id="49" dur="1" fill="hold">
                                          <p:stCondLst>
                                            <p:cond delay="0"/>
                                          </p:stCondLst>
                                        </p:cTn>
                                        <p:tgtEl>
                                          <p:spTgt spid="59406"/>
                                        </p:tgtEl>
                                        <p:attrNameLst>
                                          <p:attrName>style.visibility</p:attrName>
                                        </p:attrNameLst>
                                      </p:cBhvr>
                                      <p:to>
                                        <p:strVal val="visible"/>
                                      </p:to>
                                    </p:set>
                                    <p:animEffect transition="in" filter="wheel(4)">
                                      <p:cBhvr>
                                        <p:cTn id="50" dur="2000"/>
                                        <p:tgtEl>
                                          <p:spTgt spid="59406"/>
                                        </p:tgtEl>
                                      </p:cBhvr>
                                    </p:animEffect>
                                  </p:childTnLst>
                                </p:cTn>
                              </p:par>
                            </p:childTnLst>
                          </p:cTn>
                        </p:par>
                      </p:childTnLst>
                    </p:cTn>
                  </p:par>
                  <p:par>
                    <p:cTn id="51" fill="hold">
                      <p:stCondLst>
                        <p:cond delay="indefinite"/>
                      </p:stCondLst>
                      <p:childTnLst>
                        <p:par>
                          <p:cTn id="52" fill="hold">
                            <p:stCondLst>
                              <p:cond delay="0"/>
                            </p:stCondLst>
                            <p:childTnLst>
                              <p:par>
                                <p:cTn id="53" presetID="8" presetClass="entr" presetSubtype="16" fill="hold" grpId="0" nodeType="clickEffect">
                                  <p:stCondLst>
                                    <p:cond delay="0"/>
                                  </p:stCondLst>
                                  <p:childTnLst>
                                    <p:set>
                                      <p:cBhvr>
                                        <p:cTn id="54" dur="1" fill="hold">
                                          <p:stCondLst>
                                            <p:cond delay="0"/>
                                          </p:stCondLst>
                                        </p:cTn>
                                        <p:tgtEl>
                                          <p:spTgt spid="59410"/>
                                        </p:tgtEl>
                                        <p:attrNameLst>
                                          <p:attrName>style.visibility</p:attrName>
                                        </p:attrNameLst>
                                      </p:cBhvr>
                                      <p:to>
                                        <p:strVal val="visible"/>
                                      </p:to>
                                    </p:set>
                                    <p:animEffect transition="in" filter="diamond(in)">
                                      <p:cBhvr>
                                        <p:cTn id="55" dur="2000"/>
                                        <p:tgtEl>
                                          <p:spTgt spid="59410"/>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59404"/>
                                        </p:tgtEl>
                                        <p:attrNameLst>
                                          <p:attrName>style.visibility</p:attrName>
                                        </p:attrNameLst>
                                      </p:cBhvr>
                                      <p:to>
                                        <p:strVal val="visible"/>
                                      </p:to>
                                    </p:set>
                                    <p:animEffect transition="in" filter="diamond(in)">
                                      <p:cBhvr>
                                        <p:cTn id="58" dur="2000"/>
                                        <p:tgtEl>
                                          <p:spTgt spid="59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1" grpId="0" animBg="1"/>
      <p:bldP spid="59402" grpId="0" animBg="1"/>
      <p:bldP spid="59403" grpId="0" animBg="1"/>
      <p:bldP spid="59404" grpId="0" animBg="1"/>
      <p:bldP spid="59406" grpId="0" animBg="1"/>
      <p:bldP spid="59407" grpId="0" animBg="1"/>
      <p:bldP spid="59408" grpId="0" animBg="1"/>
      <p:bldP spid="59409" grpId="0" animBg="1"/>
      <p:bldP spid="59410" grpId="0" animBg="1"/>
      <p:bldP spid="59411" grpId="0"/>
      <p:bldP spid="59413" grpId="0" animBg="1"/>
      <p:bldP spid="594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AutoShape 4"/>
          <p:cNvSpPr>
            <a:spLocks noChangeArrowheads="1"/>
          </p:cNvSpPr>
          <p:nvPr/>
        </p:nvSpPr>
        <p:spPr bwMode="auto">
          <a:xfrm>
            <a:off x="685800" y="1905000"/>
            <a:ext cx="3505200" cy="685800"/>
          </a:xfrm>
          <a:prstGeom prst="flowChartAlternateProcess">
            <a:avLst/>
          </a:prstGeom>
          <a:solidFill>
            <a:srgbClr val="FF99FF"/>
          </a:solidFill>
          <a:ln w="9525">
            <a:solidFill>
              <a:schemeClr val="tx1"/>
            </a:solidFill>
            <a:miter lim="800000"/>
            <a:headEnd/>
            <a:tailEnd/>
          </a:ln>
        </p:spPr>
        <p:txBody>
          <a:bodyPr wrap="none" anchor="ctr"/>
          <a:lstStyle/>
          <a:p>
            <a:pPr algn="ctr"/>
            <a:r>
              <a:rPr lang="en-US" sz="3200" b="1">
                <a:solidFill>
                  <a:schemeClr val="bg2"/>
                </a:solidFill>
                <a:sym typeface="Wingdings" pitchFamily="2" charset="2"/>
              </a:rPr>
              <a:t>NHIỆM VỤ LỚN</a:t>
            </a:r>
          </a:p>
        </p:txBody>
      </p:sp>
      <p:sp>
        <p:nvSpPr>
          <p:cNvPr id="41989" name="AutoShape 5"/>
          <p:cNvSpPr>
            <a:spLocks noChangeArrowheads="1"/>
          </p:cNvSpPr>
          <p:nvPr/>
        </p:nvSpPr>
        <p:spPr bwMode="auto">
          <a:xfrm>
            <a:off x="838200" y="3276600"/>
            <a:ext cx="3124200" cy="533400"/>
          </a:xfrm>
          <a:prstGeom prst="flowChartAlternateProcess">
            <a:avLst/>
          </a:prstGeom>
          <a:solidFill>
            <a:srgbClr val="FF99FF"/>
          </a:solidFill>
          <a:ln w="9525">
            <a:solidFill>
              <a:schemeClr val="tx1"/>
            </a:solidFill>
            <a:miter lim="800000"/>
            <a:headEnd/>
            <a:tailEnd/>
          </a:ln>
        </p:spPr>
        <p:txBody>
          <a:bodyPr wrap="none" anchor="ctr"/>
          <a:lstStyle/>
          <a:p>
            <a:pPr algn="ctr" eaLnBrk="1" hangingPunct="1">
              <a:lnSpc>
                <a:spcPct val="90000"/>
              </a:lnSpc>
              <a:spcBef>
                <a:spcPct val="20000"/>
              </a:spcBef>
              <a:buClr>
                <a:schemeClr val="hlink"/>
              </a:buClr>
              <a:buSzPct val="70000"/>
              <a:buFont typeface="Wingdings" pitchFamily="2" charset="2"/>
              <a:buNone/>
            </a:pPr>
            <a:r>
              <a:rPr lang="en-US" sz="2400">
                <a:solidFill>
                  <a:schemeClr val="bg2"/>
                </a:solidFill>
                <a:sym typeface="Wingdings" pitchFamily="2" charset="2"/>
              </a:rPr>
              <a:t>VH </a:t>
            </a:r>
            <a:r>
              <a:rPr lang="en-US" sz="2400" b="1">
                <a:solidFill>
                  <a:schemeClr val="bg2"/>
                </a:solidFill>
                <a:sym typeface="Wingdings" pitchFamily="2" charset="2"/>
              </a:rPr>
              <a:t>THẤM </a:t>
            </a:r>
            <a:r>
              <a:rPr lang="en-US" sz="2400" b="1" smtClean="0">
                <a:solidFill>
                  <a:schemeClr val="bg2"/>
                </a:solidFill>
                <a:sym typeface="Wingdings" pitchFamily="2" charset="2"/>
              </a:rPr>
              <a:t>SÂU ĐSXH</a:t>
            </a:r>
            <a:endParaRPr lang="en-US" sz="2400" b="1">
              <a:solidFill>
                <a:schemeClr val="bg2"/>
              </a:solidFill>
              <a:sym typeface="Wingdings" pitchFamily="2" charset="2"/>
            </a:endParaRPr>
          </a:p>
        </p:txBody>
      </p:sp>
      <p:sp>
        <p:nvSpPr>
          <p:cNvPr id="41991" name="AutoShape 7"/>
          <p:cNvSpPr>
            <a:spLocks noChangeArrowheads="1"/>
          </p:cNvSpPr>
          <p:nvPr/>
        </p:nvSpPr>
        <p:spPr bwMode="auto">
          <a:xfrm>
            <a:off x="5943600" y="2743200"/>
            <a:ext cx="2895600" cy="609600"/>
          </a:xfrm>
          <a:prstGeom prst="flowChartTerminator">
            <a:avLst/>
          </a:prstGeom>
          <a:solidFill>
            <a:srgbClr val="FF99FF"/>
          </a:solidFill>
          <a:ln w="9525">
            <a:solidFill>
              <a:schemeClr val="tx1"/>
            </a:solidFill>
            <a:miter lim="800000"/>
            <a:headEnd/>
            <a:tailEnd/>
          </a:ln>
        </p:spPr>
        <p:txBody>
          <a:bodyPr wrap="none" anchor="ctr"/>
          <a:lstStyle/>
          <a:p>
            <a:pPr algn="ctr"/>
            <a:r>
              <a:rPr lang="en-US" sz="3200">
                <a:solidFill>
                  <a:schemeClr val="bg2"/>
                </a:solidFill>
                <a:sym typeface="Wingdings" pitchFamily="2" charset="2"/>
              </a:rPr>
              <a:t>Kinh doanh</a:t>
            </a:r>
          </a:p>
        </p:txBody>
      </p:sp>
      <p:sp>
        <p:nvSpPr>
          <p:cNvPr id="41992" name="AutoShape 8"/>
          <p:cNvSpPr>
            <a:spLocks noChangeArrowheads="1"/>
          </p:cNvSpPr>
          <p:nvPr/>
        </p:nvSpPr>
        <p:spPr bwMode="auto">
          <a:xfrm>
            <a:off x="5867400" y="1905000"/>
            <a:ext cx="2971800" cy="609600"/>
          </a:xfrm>
          <a:prstGeom prst="flowChartTerminator">
            <a:avLst/>
          </a:prstGeom>
          <a:solidFill>
            <a:srgbClr val="FF99FF"/>
          </a:solidFill>
          <a:ln w="9525">
            <a:solidFill>
              <a:schemeClr val="tx1"/>
            </a:solidFill>
            <a:miter lim="800000"/>
            <a:headEnd/>
            <a:tailEnd/>
          </a:ln>
        </p:spPr>
        <p:txBody>
          <a:bodyPr wrap="none" anchor="ctr"/>
          <a:lstStyle/>
          <a:p>
            <a:pPr algn="ctr"/>
            <a:r>
              <a:rPr lang="en-US" sz="3200">
                <a:solidFill>
                  <a:schemeClr val="bg2"/>
                </a:solidFill>
                <a:sym typeface="Wingdings" pitchFamily="2" charset="2"/>
              </a:rPr>
              <a:t>Quản lý lãnh đạo</a:t>
            </a:r>
          </a:p>
        </p:txBody>
      </p:sp>
      <p:sp>
        <p:nvSpPr>
          <p:cNvPr id="41993" name="Rectangle 9"/>
          <p:cNvSpPr>
            <a:spLocks noChangeArrowheads="1"/>
          </p:cNvSpPr>
          <p:nvPr/>
        </p:nvSpPr>
        <p:spPr bwMode="auto">
          <a:xfrm>
            <a:off x="0" y="457200"/>
            <a:ext cx="9144000" cy="990600"/>
          </a:xfrm>
          <a:prstGeom prst="rect">
            <a:avLst/>
          </a:prstGeom>
          <a:noFill/>
          <a:ln w="9525">
            <a:noFill/>
            <a:miter lim="800000"/>
            <a:headEnd/>
            <a:tailEnd/>
          </a:ln>
        </p:spPr>
        <p:txBody>
          <a:bodyPr wrap="none" anchor="ctr"/>
          <a:lstStyle/>
          <a:p>
            <a:pPr algn="ctr"/>
            <a:endParaRPr lang="en-US" sz="3200" b="1" i="1">
              <a:sym typeface="Wingdings" pitchFamily="2" charset="2"/>
            </a:endParaRPr>
          </a:p>
          <a:p>
            <a:pPr algn="ctr"/>
            <a:r>
              <a:rPr lang="en-US" sz="4000" b="1" i="1">
                <a:solidFill>
                  <a:srgbClr val="FF9900"/>
                </a:solidFill>
                <a:sym typeface="Wingdings" pitchFamily="2" charset="2"/>
              </a:rPr>
              <a:t>• Đại hội X xác định:</a:t>
            </a:r>
          </a:p>
          <a:p>
            <a:pPr algn="ctr"/>
            <a:r>
              <a:rPr lang="en-US" sz="3600">
                <a:sym typeface="Wingdings" pitchFamily="2" charset="2"/>
              </a:rPr>
              <a:t>Phát triển văn hóa - nền tảng tinh thần </a:t>
            </a:r>
          </a:p>
          <a:p>
            <a:pPr algn="ctr"/>
            <a:endParaRPr lang="en-US" sz="3600"/>
          </a:p>
        </p:txBody>
      </p:sp>
      <p:sp>
        <p:nvSpPr>
          <p:cNvPr id="41994" name="Rectangle 10"/>
          <p:cNvSpPr>
            <a:spLocks noChangeArrowheads="1"/>
          </p:cNvSpPr>
          <p:nvPr/>
        </p:nvSpPr>
        <p:spPr bwMode="auto">
          <a:xfrm>
            <a:off x="0" y="4572000"/>
            <a:ext cx="9144000" cy="2286000"/>
          </a:xfrm>
          <a:prstGeom prst="rect">
            <a:avLst/>
          </a:prstGeom>
          <a:noFill/>
          <a:ln w="9525">
            <a:noFill/>
            <a:miter lim="800000"/>
            <a:headEnd/>
            <a:tailEnd/>
          </a:ln>
          <a:effectLst/>
        </p:spPr>
        <p:txBody>
          <a:bodyPr wrap="none" anchor="ctr"/>
          <a:lstStyle/>
          <a:p>
            <a:pPr algn="ctr">
              <a:buFont typeface="Wingdings" pitchFamily="2" charset="2"/>
              <a:buNone/>
              <a:defRPr/>
            </a:pPr>
            <a:endParaRPr lang="en-US" sz="4000" i="1">
              <a:sym typeface="Wingdings" pitchFamily="2" charset="2"/>
            </a:endParaRPr>
          </a:p>
          <a:p>
            <a:pPr algn="ctr">
              <a:buFont typeface="Wingdings" pitchFamily="2" charset="2"/>
              <a:buChar char="ð"/>
              <a:defRPr/>
            </a:pPr>
            <a:r>
              <a:rPr lang="en-US" sz="3200" i="1">
                <a:sym typeface="Wingdings" pitchFamily="2" charset="2"/>
              </a:rPr>
              <a:t>Quan điểm này phản ánh</a:t>
            </a:r>
            <a:r>
              <a:rPr lang="en-US" sz="2800" i="1">
                <a:sym typeface="Wingdings" pitchFamily="2" charset="2"/>
              </a:rPr>
              <a:t> </a:t>
            </a:r>
            <a:r>
              <a:rPr lang="en-US" sz="2800" b="1">
                <a:solidFill>
                  <a:srgbClr val="FFFF00"/>
                </a:solidFill>
                <a:sym typeface="Wingdings" pitchFamily="2" charset="2"/>
              </a:rPr>
              <a:t>kết quả tổng kết</a:t>
            </a:r>
            <a:r>
              <a:rPr lang="en-US" sz="2800" i="1">
                <a:sym typeface="Wingdings" pitchFamily="2" charset="2"/>
              </a:rPr>
              <a:t> </a:t>
            </a:r>
            <a:r>
              <a:rPr lang="en-US" sz="2800">
                <a:solidFill>
                  <a:srgbClr val="FFFF00"/>
                </a:solidFill>
                <a:sym typeface="Wingdings" pitchFamily="2" charset="2"/>
              </a:rPr>
              <a:t>thành </a:t>
            </a:r>
          </a:p>
          <a:p>
            <a:pPr algn="ctr">
              <a:buFont typeface="Wingdings" pitchFamily="2" charset="2"/>
              <a:buNone/>
              <a:defRPr/>
            </a:pPr>
            <a:r>
              <a:rPr lang="en-US" sz="2800">
                <a:solidFill>
                  <a:srgbClr val="FFFF00"/>
                </a:solidFill>
                <a:sym typeface="Wingdings" pitchFamily="2" charset="2"/>
              </a:rPr>
              <a:t>tựu lý luận và thực tiễn</a:t>
            </a:r>
            <a:r>
              <a:rPr lang="en-US" sz="2800" i="1">
                <a:solidFill>
                  <a:srgbClr val="FFFF00"/>
                </a:solidFill>
                <a:sym typeface="Wingdings" pitchFamily="2" charset="2"/>
              </a:rPr>
              <a:t> </a:t>
            </a:r>
            <a:r>
              <a:rPr lang="en-US" sz="2800">
                <a:solidFill>
                  <a:srgbClr val="FFFF00"/>
                </a:solidFill>
                <a:sym typeface="Wingdings" pitchFamily="2" charset="2"/>
              </a:rPr>
              <a:t>trong quá trình lãnh đạo xây</a:t>
            </a:r>
          </a:p>
          <a:p>
            <a:pPr algn="ctr">
              <a:buFont typeface="Wingdings" pitchFamily="2" charset="2"/>
              <a:buNone/>
              <a:defRPr/>
            </a:pPr>
            <a:r>
              <a:rPr lang="en-US" sz="2800">
                <a:solidFill>
                  <a:srgbClr val="FFFF00"/>
                </a:solidFill>
                <a:sym typeface="Wingdings" pitchFamily="2" charset="2"/>
              </a:rPr>
              <a:t>dựng nền văn hóa mới</a:t>
            </a:r>
            <a:r>
              <a:rPr lang="en-US" sz="2800" i="1">
                <a:sym typeface="Wingdings" pitchFamily="2" charset="2"/>
              </a:rPr>
              <a:t>, đặc biệt là </a:t>
            </a:r>
            <a:r>
              <a:rPr lang="en-US" sz="2800">
                <a:solidFill>
                  <a:srgbClr val="FFFF00"/>
                </a:solidFill>
                <a:sym typeface="Wingdings" pitchFamily="2" charset="2"/>
              </a:rPr>
              <a:t>trong thời kỳ </a:t>
            </a:r>
          </a:p>
          <a:p>
            <a:pPr algn="ctr">
              <a:buFont typeface="Wingdings" pitchFamily="2" charset="2"/>
              <a:buNone/>
              <a:defRPr/>
            </a:pPr>
            <a:r>
              <a:rPr lang="en-US" sz="2800">
                <a:solidFill>
                  <a:srgbClr val="FFFF00"/>
                </a:solidFill>
                <a:sym typeface="Wingdings" pitchFamily="2" charset="2"/>
              </a:rPr>
              <a:t>đổi mới</a:t>
            </a:r>
            <a:r>
              <a:rPr lang="en-US" sz="2800" i="1">
                <a:sym typeface="Wingdings" pitchFamily="2" charset="2"/>
              </a:rPr>
              <a:t> đất nước 20 năm qua của Đảng ta.</a:t>
            </a:r>
          </a:p>
          <a:p>
            <a:pPr algn="ctr">
              <a:defRPr/>
            </a:pPr>
            <a:r>
              <a:rPr lang="en-US" sz="2800" i="1">
                <a:effectLst>
                  <a:outerShdw blurRad="38100" dist="38100" dir="2700000" algn="tl">
                    <a:srgbClr val="000000"/>
                  </a:outerShdw>
                </a:effectLst>
                <a:sym typeface="Wingdings" pitchFamily="2" charset="2"/>
              </a:rPr>
              <a:t>		</a:t>
            </a:r>
          </a:p>
          <a:p>
            <a:pPr algn="ctr">
              <a:defRPr/>
            </a:pPr>
            <a:endParaRPr lang="en-US" sz="2800"/>
          </a:p>
        </p:txBody>
      </p:sp>
      <p:sp>
        <p:nvSpPr>
          <p:cNvPr id="41996" name="AutoShape 12"/>
          <p:cNvSpPr>
            <a:spLocks noChangeArrowheads="1"/>
          </p:cNvSpPr>
          <p:nvPr/>
        </p:nvSpPr>
        <p:spPr bwMode="auto">
          <a:xfrm>
            <a:off x="5943600" y="3657600"/>
            <a:ext cx="2895600" cy="609600"/>
          </a:xfrm>
          <a:prstGeom prst="flowChartTerminator">
            <a:avLst/>
          </a:prstGeom>
          <a:solidFill>
            <a:srgbClr val="FF99FF"/>
          </a:solidFill>
          <a:ln w="9525">
            <a:solidFill>
              <a:schemeClr val="tx1"/>
            </a:solidFill>
            <a:miter lim="800000"/>
            <a:headEnd/>
            <a:tailEnd/>
          </a:ln>
        </p:spPr>
        <p:txBody>
          <a:bodyPr wrap="none" anchor="ctr"/>
          <a:lstStyle/>
          <a:p>
            <a:pPr algn="ctr"/>
            <a:r>
              <a:rPr lang="en-US" sz="3200">
                <a:solidFill>
                  <a:schemeClr val="bg2"/>
                </a:solidFill>
                <a:sym typeface="Wingdings" pitchFamily="2" charset="2"/>
              </a:rPr>
              <a:t>Nhân cách TTN</a:t>
            </a:r>
          </a:p>
        </p:txBody>
      </p:sp>
      <p:sp>
        <p:nvSpPr>
          <p:cNvPr id="41997" name="Line 13"/>
          <p:cNvSpPr>
            <a:spLocks noChangeShapeType="1"/>
          </p:cNvSpPr>
          <p:nvPr/>
        </p:nvSpPr>
        <p:spPr bwMode="auto">
          <a:xfrm>
            <a:off x="2362200" y="2590800"/>
            <a:ext cx="0" cy="685800"/>
          </a:xfrm>
          <a:prstGeom prst="line">
            <a:avLst/>
          </a:prstGeom>
          <a:noFill/>
          <a:ln w="9525">
            <a:solidFill>
              <a:schemeClr val="tx1"/>
            </a:solidFill>
            <a:round/>
            <a:headEnd/>
            <a:tailEnd type="triangle" w="med" len="med"/>
          </a:ln>
        </p:spPr>
        <p:txBody>
          <a:bodyPr/>
          <a:lstStyle/>
          <a:p>
            <a:endParaRPr lang="en-US"/>
          </a:p>
        </p:txBody>
      </p:sp>
      <p:sp>
        <p:nvSpPr>
          <p:cNvPr id="41998" name="Line 14"/>
          <p:cNvSpPr>
            <a:spLocks noChangeShapeType="1"/>
          </p:cNvSpPr>
          <p:nvPr/>
        </p:nvSpPr>
        <p:spPr bwMode="auto">
          <a:xfrm flipV="1">
            <a:off x="3962400" y="2209800"/>
            <a:ext cx="1905000" cy="1371600"/>
          </a:xfrm>
          <a:prstGeom prst="line">
            <a:avLst/>
          </a:prstGeom>
          <a:noFill/>
          <a:ln w="9525">
            <a:solidFill>
              <a:schemeClr val="tx1"/>
            </a:solidFill>
            <a:round/>
            <a:headEnd/>
            <a:tailEnd type="triangle" w="med" len="med"/>
          </a:ln>
        </p:spPr>
        <p:txBody>
          <a:bodyPr/>
          <a:lstStyle/>
          <a:p>
            <a:endParaRPr lang="en-US"/>
          </a:p>
        </p:txBody>
      </p:sp>
      <p:sp>
        <p:nvSpPr>
          <p:cNvPr id="41999" name="Line 15"/>
          <p:cNvSpPr>
            <a:spLocks noChangeShapeType="1"/>
          </p:cNvSpPr>
          <p:nvPr/>
        </p:nvSpPr>
        <p:spPr bwMode="auto">
          <a:xfrm flipV="1">
            <a:off x="3962400" y="3048000"/>
            <a:ext cx="1981200" cy="533400"/>
          </a:xfrm>
          <a:prstGeom prst="line">
            <a:avLst/>
          </a:prstGeom>
          <a:noFill/>
          <a:ln w="9525">
            <a:solidFill>
              <a:schemeClr val="tx1"/>
            </a:solidFill>
            <a:round/>
            <a:headEnd/>
            <a:tailEnd type="triangle" w="med" len="med"/>
          </a:ln>
        </p:spPr>
        <p:txBody>
          <a:bodyPr/>
          <a:lstStyle/>
          <a:p>
            <a:endParaRPr lang="en-US"/>
          </a:p>
        </p:txBody>
      </p:sp>
      <p:sp>
        <p:nvSpPr>
          <p:cNvPr id="42000" name="Line 16"/>
          <p:cNvSpPr>
            <a:spLocks noChangeShapeType="1"/>
          </p:cNvSpPr>
          <p:nvPr/>
        </p:nvSpPr>
        <p:spPr bwMode="auto">
          <a:xfrm>
            <a:off x="3962400" y="3581400"/>
            <a:ext cx="1981200" cy="38100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1993"/>
                                        </p:tgtEl>
                                        <p:attrNameLst>
                                          <p:attrName>style.visibility</p:attrName>
                                        </p:attrNameLst>
                                      </p:cBhvr>
                                      <p:to>
                                        <p:strVal val="visible"/>
                                      </p:to>
                                    </p:set>
                                    <p:anim calcmode="lin" valueType="num">
                                      <p:cBhvr>
                                        <p:cTn id="7" dur="500" fill="hold"/>
                                        <p:tgtEl>
                                          <p:spTgt spid="41993"/>
                                        </p:tgtEl>
                                        <p:attrNameLst>
                                          <p:attrName>ppt_w</p:attrName>
                                        </p:attrNameLst>
                                      </p:cBhvr>
                                      <p:tavLst>
                                        <p:tav tm="0">
                                          <p:val>
                                            <p:fltVal val="0"/>
                                          </p:val>
                                        </p:tav>
                                        <p:tav tm="100000">
                                          <p:val>
                                            <p:strVal val="#ppt_w"/>
                                          </p:val>
                                        </p:tav>
                                      </p:tavLst>
                                    </p:anim>
                                    <p:anim calcmode="lin" valueType="num">
                                      <p:cBhvr>
                                        <p:cTn id="8" dur="500" fill="hold"/>
                                        <p:tgtEl>
                                          <p:spTgt spid="4199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1988"/>
                                        </p:tgtEl>
                                        <p:attrNameLst>
                                          <p:attrName>style.visibility</p:attrName>
                                        </p:attrNameLst>
                                      </p:cBhvr>
                                      <p:to>
                                        <p:strVal val="visible"/>
                                      </p:to>
                                    </p:set>
                                    <p:anim calcmode="lin" valueType="num">
                                      <p:cBhvr>
                                        <p:cTn id="13" dur="500" fill="hold"/>
                                        <p:tgtEl>
                                          <p:spTgt spid="41988"/>
                                        </p:tgtEl>
                                        <p:attrNameLst>
                                          <p:attrName>ppt_w</p:attrName>
                                        </p:attrNameLst>
                                      </p:cBhvr>
                                      <p:tavLst>
                                        <p:tav tm="0">
                                          <p:val>
                                            <p:fltVal val="0"/>
                                          </p:val>
                                        </p:tav>
                                        <p:tav tm="100000">
                                          <p:val>
                                            <p:strVal val="#ppt_w"/>
                                          </p:val>
                                        </p:tav>
                                      </p:tavLst>
                                    </p:anim>
                                    <p:anim calcmode="lin" valueType="num">
                                      <p:cBhvr>
                                        <p:cTn id="14" dur="500" fill="hold"/>
                                        <p:tgtEl>
                                          <p:spTgt spid="41988"/>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41997"/>
                                        </p:tgtEl>
                                        <p:attrNameLst>
                                          <p:attrName>style.visibility</p:attrName>
                                        </p:attrNameLst>
                                      </p:cBhvr>
                                      <p:to>
                                        <p:strVal val="visible"/>
                                      </p:to>
                                    </p:set>
                                    <p:anim calcmode="lin" valueType="num">
                                      <p:cBhvr>
                                        <p:cTn id="19" dur="1000" fill="hold"/>
                                        <p:tgtEl>
                                          <p:spTgt spid="41997"/>
                                        </p:tgtEl>
                                        <p:attrNameLst>
                                          <p:attrName>ppt_w</p:attrName>
                                        </p:attrNameLst>
                                      </p:cBhvr>
                                      <p:tavLst>
                                        <p:tav tm="0">
                                          <p:val>
                                            <p:strVal val="#ppt_w+.3"/>
                                          </p:val>
                                        </p:tav>
                                        <p:tav tm="100000">
                                          <p:val>
                                            <p:strVal val="#ppt_w"/>
                                          </p:val>
                                        </p:tav>
                                      </p:tavLst>
                                    </p:anim>
                                    <p:anim calcmode="lin" valueType="num">
                                      <p:cBhvr>
                                        <p:cTn id="20" dur="1000" fill="hold"/>
                                        <p:tgtEl>
                                          <p:spTgt spid="41997"/>
                                        </p:tgtEl>
                                        <p:attrNameLst>
                                          <p:attrName>ppt_h</p:attrName>
                                        </p:attrNameLst>
                                      </p:cBhvr>
                                      <p:tavLst>
                                        <p:tav tm="0">
                                          <p:val>
                                            <p:strVal val="#ppt_h"/>
                                          </p:val>
                                        </p:tav>
                                        <p:tav tm="100000">
                                          <p:val>
                                            <p:strVal val="#ppt_h"/>
                                          </p:val>
                                        </p:tav>
                                      </p:tavLst>
                                    </p:anim>
                                    <p:animEffect transition="in" filter="fade">
                                      <p:cBhvr>
                                        <p:cTn id="21" dur="1000"/>
                                        <p:tgtEl>
                                          <p:spTgt spid="41997"/>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41989"/>
                                        </p:tgtEl>
                                        <p:attrNameLst>
                                          <p:attrName>style.visibility</p:attrName>
                                        </p:attrNameLst>
                                      </p:cBhvr>
                                      <p:to>
                                        <p:strVal val="visible"/>
                                      </p:to>
                                    </p:set>
                                    <p:anim calcmode="lin" valueType="num">
                                      <p:cBhvr>
                                        <p:cTn id="24" dur="1000" fill="hold"/>
                                        <p:tgtEl>
                                          <p:spTgt spid="41989"/>
                                        </p:tgtEl>
                                        <p:attrNameLst>
                                          <p:attrName>ppt_w</p:attrName>
                                        </p:attrNameLst>
                                      </p:cBhvr>
                                      <p:tavLst>
                                        <p:tav tm="0">
                                          <p:val>
                                            <p:strVal val="#ppt_w+.3"/>
                                          </p:val>
                                        </p:tav>
                                        <p:tav tm="100000">
                                          <p:val>
                                            <p:strVal val="#ppt_w"/>
                                          </p:val>
                                        </p:tav>
                                      </p:tavLst>
                                    </p:anim>
                                    <p:anim calcmode="lin" valueType="num">
                                      <p:cBhvr>
                                        <p:cTn id="25" dur="1000" fill="hold"/>
                                        <p:tgtEl>
                                          <p:spTgt spid="41989"/>
                                        </p:tgtEl>
                                        <p:attrNameLst>
                                          <p:attrName>ppt_h</p:attrName>
                                        </p:attrNameLst>
                                      </p:cBhvr>
                                      <p:tavLst>
                                        <p:tav tm="0">
                                          <p:val>
                                            <p:strVal val="#ppt_h"/>
                                          </p:val>
                                        </p:tav>
                                        <p:tav tm="100000">
                                          <p:val>
                                            <p:strVal val="#ppt_h"/>
                                          </p:val>
                                        </p:tav>
                                      </p:tavLst>
                                    </p:anim>
                                    <p:animEffect transition="in" filter="fade">
                                      <p:cBhvr>
                                        <p:cTn id="26" dur="1000"/>
                                        <p:tgtEl>
                                          <p:spTgt spid="41989"/>
                                        </p:tgtEl>
                                      </p:cBhvr>
                                    </p:animEffect>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41998"/>
                                        </p:tgtEl>
                                        <p:attrNameLst>
                                          <p:attrName>style.visibility</p:attrName>
                                        </p:attrNameLst>
                                      </p:cBhvr>
                                      <p:to>
                                        <p:strVal val="visible"/>
                                      </p:to>
                                    </p:set>
                                    <p:anim calcmode="lin" valueType="num">
                                      <p:cBhvr>
                                        <p:cTn id="31" dur="500" fill="hold"/>
                                        <p:tgtEl>
                                          <p:spTgt spid="41998"/>
                                        </p:tgtEl>
                                        <p:attrNameLst>
                                          <p:attrName>ppt_w</p:attrName>
                                        </p:attrNameLst>
                                      </p:cBhvr>
                                      <p:tavLst>
                                        <p:tav tm="0">
                                          <p:val>
                                            <p:fltVal val="0"/>
                                          </p:val>
                                        </p:tav>
                                        <p:tav tm="100000">
                                          <p:val>
                                            <p:strVal val="#ppt_w"/>
                                          </p:val>
                                        </p:tav>
                                      </p:tavLst>
                                    </p:anim>
                                    <p:anim calcmode="lin" valueType="num">
                                      <p:cBhvr>
                                        <p:cTn id="32" dur="500" fill="hold"/>
                                        <p:tgtEl>
                                          <p:spTgt spid="41998"/>
                                        </p:tgtEl>
                                        <p:attrNameLst>
                                          <p:attrName>ppt_h</p:attrName>
                                        </p:attrNameLst>
                                      </p:cBhvr>
                                      <p:tavLst>
                                        <p:tav tm="0">
                                          <p:val>
                                            <p:strVal val="#ppt_h"/>
                                          </p:val>
                                        </p:tav>
                                        <p:tav tm="100000">
                                          <p:val>
                                            <p:strVal val="#ppt_h"/>
                                          </p:val>
                                        </p:tav>
                                      </p:tavLst>
                                    </p:anim>
                                  </p:childTnLst>
                                </p:cTn>
                              </p:par>
                              <p:par>
                                <p:cTn id="33" presetID="17" presetClass="entr" presetSubtype="10" fill="hold" grpId="0" nodeType="withEffect">
                                  <p:stCondLst>
                                    <p:cond delay="0"/>
                                  </p:stCondLst>
                                  <p:childTnLst>
                                    <p:set>
                                      <p:cBhvr>
                                        <p:cTn id="34" dur="1" fill="hold">
                                          <p:stCondLst>
                                            <p:cond delay="0"/>
                                          </p:stCondLst>
                                        </p:cTn>
                                        <p:tgtEl>
                                          <p:spTgt spid="41992"/>
                                        </p:tgtEl>
                                        <p:attrNameLst>
                                          <p:attrName>style.visibility</p:attrName>
                                        </p:attrNameLst>
                                      </p:cBhvr>
                                      <p:to>
                                        <p:strVal val="visible"/>
                                      </p:to>
                                    </p:set>
                                    <p:anim calcmode="lin" valueType="num">
                                      <p:cBhvr>
                                        <p:cTn id="35" dur="500" fill="hold"/>
                                        <p:tgtEl>
                                          <p:spTgt spid="41992"/>
                                        </p:tgtEl>
                                        <p:attrNameLst>
                                          <p:attrName>ppt_w</p:attrName>
                                        </p:attrNameLst>
                                      </p:cBhvr>
                                      <p:tavLst>
                                        <p:tav tm="0">
                                          <p:val>
                                            <p:fltVal val="0"/>
                                          </p:val>
                                        </p:tav>
                                        <p:tav tm="100000">
                                          <p:val>
                                            <p:strVal val="#ppt_w"/>
                                          </p:val>
                                        </p:tav>
                                      </p:tavLst>
                                    </p:anim>
                                    <p:anim calcmode="lin" valueType="num">
                                      <p:cBhvr>
                                        <p:cTn id="36" dur="500" fill="hold"/>
                                        <p:tgtEl>
                                          <p:spTgt spid="41992"/>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7" presetClass="entr" presetSubtype="10" fill="hold" grpId="0" nodeType="clickEffect">
                                  <p:stCondLst>
                                    <p:cond delay="0"/>
                                  </p:stCondLst>
                                  <p:childTnLst>
                                    <p:set>
                                      <p:cBhvr>
                                        <p:cTn id="40" dur="1" fill="hold">
                                          <p:stCondLst>
                                            <p:cond delay="0"/>
                                          </p:stCondLst>
                                        </p:cTn>
                                        <p:tgtEl>
                                          <p:spTgt spid="41999"/>
                                        </p:tgtEl>
                                        <p:attrNameLst>
                                          <p:attrName>style.visibility</p:attrName>
                                        </p:attrNameLst>
                                      </p:cBhvr>
                                      <p:to>
                                        <p:strVal val="visible"/>
                                      </p:to>
                                    </p:set>
                                    <p:anim calcmode="lin" valueType="num">
                                      <p:cBhvr>
                                        <p:cTn id="41" dur="500" fill="hold"/>
                                        <p:tgtEl>
                                          <p:spTgt spid="41999"/>
                                        </p:tgtEl>
                                        <p:attrNameLst>
                                          <p:attrName>ppt_w</p:attrName>
                                        </p:attrNameLst>
                                      </p:cBhvr>
                                      <p:tavLst>
                                        <p:tav tm="0">
                                          <p:val>
                                            <p:fltVal val="0"/>
                                          </p:val>
                                        </p:tav>
                                        <p:tav tm="100000">
                                          <p:val>
                                            <p:strVal val="#ppt_w"/>
                                          </p:val>
                                        </p:tav>
                                      </p:tavLst>
                                    </p:anim>
                                    <p:anim calcmode="lin" valueType="num">
                                      <p:cBhvr>
                                        <p:cTn id="42" dur="500" fill="hold"/>
                                        <p:tgtEl>
                                          <p:spTgt spid="41999"/>
                                        </p:tgtEl>
                                        <p:attrNameLst>
                                          <p:attrName>ppt_h</p:attrName>
                                        </p:attrNameLst>
                                      </p:cBhvr>
                                      <p:tavLst>
                                        <p:tav tm="0">
                                          <p:val>
                                            <p:strVal val="#ppt_h"/>
                                          </p:val>
                                        </p:tav>
                                        <p:tav tm="100000">
                                          <p:val>
                                            <p:strVal val="#ppt_h"/>
                                          </p:val>
                                        </p:tav>
                                      </p:tavLst>
                                    </p:anim>
                                  </p:childTnLst>
                                </p:cTn>
                              </p:par>
                              <p:par>
                                <p:cTn id="43" presetID="17" presetClass="entr" presetSubtype="10" fill="hold" grpId="0" nodeType="withEffect">
                                  <p:stCondLst>
                                    <p:cond delay="0"/>
                                  </p:stCondLst>
                                  <p:childTnLst>
                                    <p:set>
                                      <p:cBhvr>
                                        <p:cTn id="44" dur="1" fill="hold">
                                          <p:stCondLst>
                                            <p:cond delay="0"/>
                                          </p:stCondLst>
                                        </p:cTn>
                                        <p:tgtEl>
                                          <p:spTgt spid="41991"/>
                                        </p:tgtEl>
                                        <p:attrNameLst>
                                          <p:attrName>style.visibility</p:attrName>
                                        </p:attrNameLst>
                                      </p:cBhvr>
                                      <p:to>
                                        <p:strVal val="visible"/>
                                      </p:to>
                                    </p:set>
                                    <p:anim calcmode="lin" valueType="num">
                                      <p:cBhvr>
                                        <p:cTn id="45" dur="500" fill="hold"/>
                                        <p:tgtEl>
                                          <p:spTgt spid="41991"/>
                                        </p:tgtEl>
                                        <p:attrNameLst>
                                          <p:attrName>ppt_w</p:attrName>
                                        </p:attrNameLst>
                                      </p:cBhvr>
                                      <p:tavLst>
                                        <p:tav tm="0">
                                          <p:val>
                                            <p:fltVal val="0"/>
                                          </p:val>
                                        </p:tav>
                                        <p:tav tm="100000">
                                          <p:val>
                                            <p:strVal val="#ppt_w"/>
                                          </p:val>
                                        </p:tav>
                                      </p:tavLst>
                                    </p:anim>
                                    <p:anim calcmode="lin" valueType="num">
                                      <p:cBhvr>
                                        <p:cTn id="46" dur="500" fill="hold"/>
                                        <p:tgtEl>
                                          <p:spTgt spid="41991"/>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7" presetClass="entr" presetSubtype="10" fill="hold" grpId="0" nodeType="clickEffect">
                                  <p:stCondLst>
                                    <p:cond delay="0"/>
                                  </p:stCondLst>
                                  <p:childTnLst>
                                    <p:set>
                                      <p:cBhvr>
                                        <p:cTn id="50" dur="1" fill="hold">
                                          <p:stCondLst>
                                            <p:cond delay="0"/>
                                          </p:stCondLst>
                                        </p:cTn>
                                        <p:tgtEl>
                                          <p:spTgt spid="42000"/>
                                        </p:tgtEl>
                                        <p:attrNameLst>
                                          <p:attrName>style.visibility</p:attrName>
                                        </p:attrNameLst>
                                      </p:cBhvr>
                                      <p:to>
                                        <p:strVal val="visible"/>
                                      </p:to>
                                    </p:set>
                                    <p:anim calcmode="lin" valueType="num">
                                      <p:cBhvr>
                                        <p:cTn id="51" dur="500" fill="hold"/>
                                        <p:tgtEl>
                                          <p:spTgt spid="42000"/>
                                        </p:tgtEl>
                                        <p:attrNameLst>
                                          <p:attrName>ppt_w</p:attrName>
                                        </p:attrNameLst>
                                      </p:cBhvr>
                                      <p:tavLst>
                                        <p:tav tm="0">
                                          <p:val>
                                            <p:fltVal val="0"/>
                                          </p:val>
                                        </p:tav>
                                        <p:tav tm="100000">
                                          <p:val>
                                            <p:strVal val="#ppt_w"/>
                                          </p:val>
                                        </p:tav>
                                      </p:tavLst>
                                    </p:anim>
                                    <p:anim calcmode="lin" valueType="num">
                                      <p:cBhvr>
                                        <p:cTn id="52" dur="500" fill="hold"/>
                                        <p:tgtEl>
                                          <p:spTgt spid="42000"/>
                                        </p:tgtEl>
                                        <p:attrNameLst>
                                          <p:attrName>ppt_h</p:attrName>
                                        </p:attrNameLst>
                                      </p:cBhvr>
                                      <p:tavLst>
                                        <p:tav tm="0">
                                          <p:val>
                                            <p:strVal val="#ppt_h"/>
                                          </p:val>
                                        </p:tav>
                                        <p:tav tm="100000">
                                          <p:val>
                                            <p:strVal val="#ppt_h"/>
                                          </p:val>
                                        </p:tav>
                                      </p:tavLst>
                                    </p:anim>
                                  </p:childTnLst>
                                </p:cTn>
                              </p:par>
                              <p:par>
                                <p:cTn id="53" presetID="17" presetClass="entr" presetSubtype="10" fill="hold" grpId="0" nodeType="withEffect">
                                  <p:stCondLst>
                                    <p:cond delay="0"/>
                                  </p:stCondLst>
                                  <p:childTnLst>
                                    <p:set>
                                      <p:cBhvr>
                                        <p:cTn id="54" dur="1" fill="hold">
                                          <p:stCondLst>
                                            <p:cond delay="0"/>
                                          </p:stCondLst>
                                        </p:cTn>
                                        <p:tgtEl>
                                          <p:spTgt spid="41996"/>
                                        </p:tgtEl>
                                        <p:attrNameLst>
                                          <p:attrName>style.visibility</p:attrName>
                                        </p:attrNameLst>
                                      </p:cBhvr>
                                      <p:to>
                                        <p:strVal val="visible"/>
                                      </p:to>
                                    </p:set>
                                    <p:anim calcmode="lin" valueType="num">
                                      <p:cBhvr>
                                        <p:cTn id="55" dur="500" fill="hold"/>
                                        <p:tgtEl>
                                          <p:spTgt spid="41996"/>
                                        </p:tgtEl>
                                        <p:attrNameLst>
                                          <p:attrName>ppt_w</p:attrName>
                                        </p:attrNameLst>
                                      </p:cBhvr>
                                      <p:tavLst>
                                        <p:tav tm="0">
                                          <p:val>
                                            <p:fltVal val="0"/>
                                          </p:val>
                                        </p:tav>
                                        <p:tav tm="100000">
                                          <p:val>
                                            <p:strVal val="#ppt_w"/>
                                          </p:val>
                                        </p:tav>
                                      </p:tavLst>
                                    </p:anim>
                                    <p:anim calcmode="lin" valueType="num">
                                      <p:cBhvr>
                                        <p:cTn id="56" dur="500" fill="hold"/>
                                        <p:tgtEl>
                                          <p:spTgt spid="41996"/>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37" presetClass="entr" presetSubtype="0" fill="hold" grpId="0" nodeType="clickEffect">
                                  <p:stCondLst>
                                    <p:cond delay="0"/>
                                  </p:stCondLst>
                                  <p:childTnLst>
                                    <p:set>
                                      <p:cBhvr>
                                        <p:cTn id="60" dur="1" fill="hold">
                                          <p:stCondLst>
                                            <p:cond delay="0"/>
                                          </p:stCondLst>
                                        </p:cTn>
                                        <p:tgtEl>
                                          <p:spTgt spid="41994"/>
                                        </p:tgtEl>
                                        <p:attrNameLst>
                                          <p:attrName>style.visibility</p:attrName>
                                        </p:attrNameLst>
                                      </p:cBhvr>
                                      <p:to>
                                        <p:strVal val="visible"/>
                                      </p:to>
                                    </p:set>
                                    <p:animEffect transition="in" filter="fade">
                                      <p:cBhvr>
                                        <p:cTn id="61" dur="1000"/>
                                        <p:tgtEl>
                                          <p:spTgt spid="41994"/>
                                        </p:tgtEl>
                                      </p:cBhvr>
                                    </p:animEffect>
                                    <p:anim calcmode="lin" valueType="num">
                                      <p:cBhvr>
                                        <p:cTn id="62" dur="1000" fill="hold"/>
                                        <p:tgtEl>
                                          <p:spTgt spid="41994"/>
                                        </p:tgtEl>
                                        <p:attrNameLst>
                                          <p:attrName>ppt_x</p:attrName>
                                        </p:attrNameLst>
                                      </p:cBhvr>
                                      <p:tavLst>
                                        <p:tav tm="0">
                                          <p:val>
                                            <p:strVal val="#ppt_x"/>
                                          </p:val>
                                        </p:tav>
                                        <p:tav tm="100000">
                                          <p:val>
                                            <p:strVal val="#ppt_x"/>
                                          </p:val>
                                        </p:tav>
                                      </p:tavLst>
                                    </p:anim>
                                    <p:anim calcmode="lin" valueType="num">
                                      <p:cBhvr>
                                        <p:cTn id="63" dur="900" decel="100000" fill="hold"/>
                                        <p:tgtEl>
                                          <p:spTgt spid="41994"/>
                                        </p:tgtEl>
                                        <p:attrNameLst>
                                          <p:attrName>ppt_y</p:attrName>
                                        </p:attrNameLst>
                                      </p:cBhvr>
                                      <p:tavLst>
                                        <p:tav tm="0">
                                          <p:val>
                                            <p:strVal val="#ppt_y+1"/>
                                          </p:val>
                                        </p:tav>
                                        <p:tav tm="100000">
                                          <p:val>
                                            <p:strVal val="#ppt_y-.03"/>
                                          </p:val>
                                        </p:tav>
                                      </p:tavLst>
                                    </p:anim>
                                    <p:anim calcmode="lin" valueType="num">
                                      <p:cBhvr>
                                        <p:cTn id="64" dur="100" accel="100000" fill="hold">
                                          <p:stCondLst>
                                            <p:cond delay="900"/>
                                          </p:stCondLst>
                                        </p:cTn>
                                        <p:tgtEl>
                                          <p:spTgt spid="4199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animBg="1"/>
      <p:bldP spid="41989" grpId="0" animBg="1"/>
      <p:bldP spid="41991" grpId="0" animBg="1"/>
      <p:bldP spid="41992" grpId="0" animBg="1"/>
      <p:bldP spid="41993" grpId="0"/>
      <p:bldP spid="41994" grpId="0"/>
      <p:bldP spid="41996" grpId="0" animBg="1"/>
      <p:bldP spid="41997" grpId="0" animBg="1"/>
      <p:bldP spid="41998" grpId="0" animBg="1"/>
      <p:bldP spid="41999" grpId="0" animBg="1"/>
      <p:bldP spid="4200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nvGraphicFramePr>
        <p:xfrm>
          <a:off x="1066800" y="457200"/>
          <a:ext cx="7391400" cy="5878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p:cNvSpPr txBox="1">
            <a:spLocks noChangeArrowheads="1"/>
          </p:cNvSpPr>
          <p:nvPr/>
        </p:nvSpPr>
        <p:spPr bwMode="auto">
          <a:xfrm>
            <a:off x="1524000" y="3140075"/>
            <a:ext cx="3429000" cy="1261884"/>
          </a:xfrm>
          <a:prstGeom prst="rect">
            <a:avLst/>
          </a:prstGeom>
          <a:noFill/>
          <a:ln w="9525">
            <a:noFill/>
            <a:miter lim="800000"/>
            <a:headEnd/>
            <a:tailEnd/>
          </a:ln>
        </p:spPr>
        <p:txBody>
          <a:bodyPr>
            <a:spAutoFit/>
          </a:bodyPr>
          <a:lstStyle/>
          <a:p>
            <a:pPr algn="ctr"/>
            <a:r>
              <a:rPr lang="en-US" sz="3600" dirty="0">
                <a:solidFill>
                  <a:srgbClr val="FFFF00"/>
                </a:solidFill>
              </a:rPr>
              <a:t>Con </a:t>
            </a:r>
            <a:r>
              <a:rPr lang="en-US" sz="3600" dirty="0" err="1">
                <a:solidFill>
                  <a:srgbClr val="FFFF00"/>
                </a:solidFill>
              </a:rPr>
              <a:t>người</a:t>
            </a:r>
            <a:r>
              <a:rPr lang="en-US" sz="3600" dirty="0">
                <a:solidFill>
                  <a:srgbClr val="FFFF00"/>
                </a:solidFill>
              </a:rPr>
              <a:t> </a:t>
            </a:r>
            <a:r>
              <a:rPr lang="en-US" sz="3600" dirty="0" err="1">
                <a:solidFill>
                  <a:srgbClr val="FFFF00"/>
                </a:solidFill>
              </a:rPr>
              <a:t>mới</a:t>
            </a:r>
            <a:r>
              <a:rPr lang="en-US" dirty="0">
                <a:solidFill>
                  <a:srgbClr val="FFFF00"/>
                </a:solidFill>
              </a:rPr>
              <a:t> – </a:t>
            </a:r>
            <a:r>
              <a:rPr lang="en-US" sz="2000" dirty="0" err="1">
                <a:sym typeface="Wingdings" pitchFamily="2" charset="2"/>
              </a:rPr>
              <a:t>động</a:t>
            </a:r>
            <a:r>
              <a:rPr lang="en-US" sz="2000" dirty="0">
                <a:sym typeface="Wingdings" pitchFamily="2" charset="2"/>
              </a:rPr>
              <a:t> </a:t>
            </a:r>
            <a:r>
              <a:rPr lang="en-US" sz="2000" dirty="0" err="1">
                <a:sym typeface="Wingdings" pitchFamily="2" charset="2"/>
              </a:rPr>
              <a:t>lực</a:t>
            </a:r>
            <a:r>
              <a:rPr lang="en-US" sz="2000" dirty="0">
                <a:sym typeface="Wingdings" pitchFamily="2" charset="2"/>
              </a:rPr>
              <a:t> </a:t>
            </a:r>
            <a:r>
              <a:rPr lang="en-US" sz="2000" dirty="0" err="1">
                <a:sym typeface="Wingdings" pitchFamily="2" charset="2"/>
              </a:rPr>
              <a:t>cho</a:t>
            </a:r>
            <a:r>
              <a:rPr lang="en-US" sz="2000" dirty="0">
                <a:sym typeface="Wingdings" pitchFamily="2" charset="2"/>
              </a:rPr>
              <a:t> </a:t>
            </a:r>
            <a:r>
              <a:rPr lang="en-US" sz="2000" dirty="0" err="1">
                <a:sym typeface="Wingdings" pitchFamily="2" charset="2"/>
              </a:rPr>
              <a:t>sự</a:t>
            </a:r>
            <a:r>
              <a:rPr lang="en-US" sz="2000" dirty="0">
                <a:sym typeface="Wingdings" pitchFamily="2" charset="2"/>
              </a:rPr>
              <a:t> </a:t>
            </a:r>
            <a:r>
              <a:rPr lang="en-US" sz="2000" dirty="0" err="1">
                <a:sym typeface="Wingdings" pitchFamily="2" charset="2"/>
              </a:rPr>
              <a:t>phát</a:t>
            </a:r>
            <a:r>
              <a:rPr lang="en-US" sz="2000" dirty="0">
                <a:sym typeface="Wingdings" pitchFamily="2" charset="2"/>
              </a:rPr>
              <a:t> </a:t>
            </a:r>
            <a:r>
              <a:rPr lang="en-US" sz="2000" dirty="0" err="1">
                <a:sym typeface="Wingdings" pitchFamily="2" charset="2"/>
              </a:rPr>
              <a:t>triển</a:t>
            </a:r>
            <a:r>
              <a:rPr lang="en-US" sz="2000" dirty="0">
                <a:sym typeface="Wingdings" pitchFamily="2" charset="2"/>
              </a:rPr>
              <a:t> </a:t>
            </a:r>
            <a:r>
              <a:rPr lang="en-US" sz="2000" dirty="0" err="1">
                <a:sym typeface="Wingdings" pitchFamily="2" charset="2"/>
              </a:rPr>
              <a:t>của</a:t>
            </a:r>
            <a:r>
              <a:rPr lang="en-US" sz="2000" dirty="0">
                <a:sym typeface="Wingdings" pitchFamily="2" charset="2"/>
              </a:rPr>
              <a:t> </a:t>
            </a:r>
            <a:r>
              <a:rPr lang="en-US" sz="2000" dirty="0" err="1">
                <a:sym typeface="Wingdings" pitchFamily="2" charset="2"/>
              </a:rPr>
              <a:t>đất</a:t>
            </a:r>
            <a:r>
              <a:rPr lang="en-US" sz="2000" dirty="0">
                <a:sym typeface="Wingdings" pitchFamily="2" charset="2"/>
              </a:rPr>
              <a:t> </a:t>
            </a:r>
            <a:r>
              <a:rPr lang="en-US" sz="2000" dirty="0" err="1">
                <a:sym typeface="Wingdings" pitchFamily="2" charset="2"/>
              </a:rPr>
              <a:t>nước</a:t>
            </a:r>
            <a:endParaRPr lang="en-US" sz="2000" dirty="0">
              <a:solidFill>
                <a:srgbClr val="FFFF00"/>
              </a:solidFill>
            </a:endParaRPr>
          </a:p>
        </p:txBody>
      </p:sp>
      <p:sp>
        <p:nvSpPr>
          <p:cNvPr id="22532" name="TextBox 12"/>
          <p:cNvSpPr txBox="1">
            <a:spLocks noChangeArrowheads="1"/>
          </p:cNvSpPr>
          <p:nvPr/>
        </p:nvSpPr>
        <p:spPr bwMode="auto">
          <a:xfrm>
            <a:off x="6248400" y="3048000"/>
            <a:ext cx="2514600" cy="584200"/>
          </a:xfrm>
          <a:prstGeom prst="rect">
            <a:avLst/>
          </a:prstGeom>
          <a:noFill/>
          <a:ln w="9525">
            <a:noFill/>
            <a:miter lim="800000"/>
            <a:headEnd/>
            <a:tailEnd/>
          </a:ln>
        </p:spPr>
        <p:txBody>
          <a:bodyPr>
            <a:spAutoFit/>
          </a:bodyPr>
          <a:lstStyle/>
          <a:p>
            <a:endParaRPr lang="en-US" sz="3200"/>
          </a:p>
        </p:txBody>
      </p:sp>
      <p:sp>
        <p:nvSpPr>
          <p:cNvPr id="14" name="TextBox 13"/>
          <p:cNvSpPr txBox="1">
            <a:spLocks noChangeArrowheads="1"/>
          </p:cNvSpPr>
          <p:nvPr/>
        </p:nvSpPr>
        <p:spPr bwMode="auto">
          <a:xfrm>
            <a:off x="6248400" y="533400"/>
            <a:ext cx="1905000" cy="1938338"/>
          </a:xfrm>
          <a:prstGeom prst="rect">
            <a:avLst/>
          </a:prstGeom>
          <a:noFill/>
          <a:ln w="9525">
            <a:noFill/>
            <a:miter lim="800000"/>
            <a:headEnd/>
            <a:tailEnd/>
          </a:ln>
        </p:spPr>
        <p:txBody>
          <a:bodyPr>
            <a:spAutoFit/>
          </a:bodyPr>
          <a:lstStyle/>
          <a:p>
            <a:pPr algn="ctr"/>
            <a:r>
              <a:rPr lang="en-US" sz="4000">
                <a:solidFill>
                  <a:srgbClr val="FFC000"/>
                </a:solidFill>
              </a:rPr>
              <a:t>Môi trường VH</a:t>
            </a:r>
          </a:p>
        </p:txBody>
      </p:sp>
      <p:cxnSp>
        <p:nvCxnSpPr>
          <p:cNvPr id="16" name="Straight Arrow Connector 15"/>
          <p:cNvCxnSpPr>
            <a:cxnSpLocks noChangeShapeType="1"/>
          </p:cNvCxnSpPr>
          <p:nvPr/>
        </p:nvCxnSpPr>
        <p:spPr bwMode="auto">
          <a:xfrm rot="10800000" flipV="1">
            <a:off x="4724400" y="1219200"/>
            <a:ext cx="1600200" cy="1331913"/>
          </a:xfrm>
          <a:prstGeom prst="straightConnector1">
            <a:avLst/>
          </a:prstGeom>
          <a:noFill/>
          <a:ln w="9525" algn="ctr">
            <a:solidFill>
              <a:schemeClr val="tx1"/>
            </a:solidFill>
            <a:round/>
            <a:headEnd/>
            <a:tailEnd type="arrow" w="med" len="med"/>
          </a:ln>
        </p:spPr>
      </p:cxnSp>
      <p:sp>
        <p:nvSpPr>
          <p:cNvPr id="18" name="Rectangle 17"/>
          <p:cNvSpPr>
            <a:spLocks noChangeArrowheads="1"/>
          </p:cNvSpPr>
          <p:nvPr/>
        </p:nvSpPr>
        <p:spPr bwMode="auto">
          <a:xfrm>
            <a:off x="1524000" y="228600"/>
            <a:ext cx="3092450" cy="769938"/>
          </a:xfrm>
          <a:prstGeom prst="rect">
            <a:avLst/>
          </a:prstGeom>
          <a:noFill/>
          <a:ln w="9525">
            <a:noFill/>
            <a:miter lim="800000"/>
            <a:headEnd/>
            <a:tailEnd/>
          </a:ln>
        </p:spPr>
        <p:txBody>
          <a:bodyPr wrap="none">
            <a:spAutoFit/>
          </a:bodyPr>
          <a:lstStyle/>
          <a:p>
            <a:r>
              <a:rPr lang="en-US" sz="4400">
                <a:solidFill>
                  <a:srgbClr val="00FF00"/>
                </a:solidFill>
                <a:sym typeface="Wingdings" pitchFamily="2" charset="2"/>
              </a:rPr>
              <a:t>• Đại hội XI:</a:t>
            </a:r>
            <a:endParaRPr lang="en-US" sz="4400">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1" grpId="0"/>
      <p:bldP spid="14"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524000" y="228600"/>
            <a:ext cx="3300904" cy="769441"/>
          </a:xfrm>
          <a:prstGeom prst="rect">
            <a:avLst/>
          </a:prstGeom>
          <a:noFill/>
          <a:ln w="9525">
            <a:noFill/>
            <a:miter lim="800000"/>
            <a:headEnd/>
            <a:tailEnd/>
          </a:ln>
        </p:spPr>
        <p:txBody>
          <a:bodyPr wrap="none">
            <a:spAutoFit/>
          </a:bodyPr>
          <a:lstStyle/>
          <a:p>
            <a:r>
              <a:rPr lang="en-US" sz="4400">
                <a:solidFill>
                  <a:srgbClr val="00FF00"/>
                </a:solidFill>
                <a:sym typeface="Wingdings" pitchFamily="2" charset="2"/>
              </a:rPr>
              <a:t>• Đại hội </a:t>
            </a:r>
            <a:r>
              <a:rPr lang="en-US" sz="4400" smtClean="0">
                <a:solidFill>
                  <a:srgbClr val="00FF00"/>
                </a:solidFill>
                <a:sym typeface="Wingdings" pitchFamily="2" charset="2"/>
              </a:rPr>
              <a:t>XII</a:t>
            </a:r>
            <a:r>
              <a:rPr lang="en-US" sz="4400">
                <a:solidFill>
                  <a:srgbClr val="00FF00"/>
                </a:solidFill>
                <a:sym typeface="Wingdings" pitchFamily="2" charset="2"/>
              </a:rPr>
              <a:t>:</a:t>
            </a:r>
            <a:endParaRPr lang="en-US" sz="4400">
              <a:solidFill>
                <a:srgbClr val="00FF00"/>
              </a:solidFill>
            </a:endParaRPr>
          </a:p>
        </p:txBody>
      </p:sp>
      <p:sp>
        <p:nvSpPr>
          <p:cNvPr id="3" name="TextBox 2"/>
          <p:cNvSpPr txBox="1"/>
          <p:nvPr/>
        </p:nvSpPr>
        <p:spPr>
          <a:xfrm>
            <a:off x="1905000" y="4151293"/>
            <a:ext cx="6400800" cy="954107"/>
          </a:xfrm>
          <a:prstGeom prst="rect">
            <a:avLst/>
          </a:prstGeom>
          <a:noFill/>
        </p:spPr>
        <p:txBody>
          <a:bodyPr wrap="square" rtlCol="0">
            <a:spAutoFit/>
          </a:bodyPr>
          <a:lstStyle/>
          <a:p>
            <a:pPr algn="ctr"/>
            <a:r>
              <a:rPr lang="en-US" sz="2800" dirty="0" smtClean="0">
                <a:latin typeface="Times New Roman" pitchFamily="18" charset="0"/>
                <a:cs typeface="Times New Roman" pitchFamily="18" charset="0"/>
              </a:rPr>
              <a:t>GIA ĐÌNH VH TIÊU BIỂU</a:t>
            </a:r>
          </a:p>
          <a:p>
            <a:pPr algn="ctr"/>
            <a:r>
              <a:rPr lang="en-US" sz="2800" dirty="0" err="1" smtClean="0">
                <a:latin typeface="Times New Roman" pitchFamily="18" charset="0"/>
                <a:cs typeface="Times New Roman" pitchFamily="18" charset="0"/>
              </a:rPr>
              <a:t>Tăng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giữa</a:t>
            </a:r>
            <a:r>
              <a:rPr lang="en-US" sz="2800" dirty="0" smtClean="0">
                <a:latin typeface="Times New Roman" pitchFamily="18" charset="0"/>
                <a:cs typeface="Times New Roman" pitchFamily="18" charset="0"/>
              </a:rPr>
              <a:t> GĐ – NT – XH</a:t>
            </a:r>
            <a:endParaRPr lang="en-US" sz="2800" dirty="0">
              <a:latin typeface="Times New Roman" pitchFamily="18" charset="0"/>
              <a:cs typeface="Times New Roman" pitchFamily="18" charset="0"/>
            </a:endParaRPr>
          </a:p>
        </p:txBody>
      </p:sp>
      <p:sp>
        <p:nvSpPr>
          <p:cNvPr id="4" name="TextBox 3"/>
          <p:cNvSpPr txBox="1"/>
          <p:nvPr/>
        </p:nvSpPr>
        <p:spPr>
          <a:xfrm>
            <a:off x="3886200" y="2855893"/>
            <a:ext cx="4876800" cy="954107"/>
          </a:xfrm>
          <a:prstGeom prst="rect">
            <a:avLst/>
          </a:prstGeom>
          <a:noFill/>
        </p:spPr>
        <p:txBody>
          <a:bodyPr wrap="square" rtlCol="0">
            <a:spAutoFit/>
          </a:bodyPr>
          <a:lstStyle/>
          <a:p>
            <a:pPr algn="ctr"/>
            <a:r>
              <a:rPr lang="en-US" sz="2800" dirty="0" err="1" smtClean="0"/>
              <a:t>Nâng</a:t>
            </a:r>
            <a:r>
              <a:rPr lang="en-US" sz="2800" dirty="0" smtClean="0"/>
              <a:t> </a:t>
            </a:r>
            <a:r>
              <a:rPr lang="en-US" sz="2800" dirty="0" err="1" smtClean="0"/>
              <a:t>cao</a:t>
            </a:r>
            <a:r>
              <a:rPr lang="en-US" sz="2800" dirty="0" smtClean="0"/>
              <a:t> </a:t>
            </a:r>
            <a:r>
              <a:rPr lang="en-US" sz="2800" dirty="0" err="1" smtClean="0"/>
              <a:t>hiệu</a:t>
            </a:r>
            <a:r>
              <a:rPr lang="en-US" sz="2800" dirty="0" smtClean="0"/>
              <a:t> </a:t>
            </a:r>
            <a:r>
              <a:rPr lang="en-US" sz="2800" dirty="0" err="1" smtClean="0"/>
              <a:t>quả</a:t>
            </a:r>
            <a:r>
              <a:rPr lang="en-US" sz="2800" dirty="0" smtClean="0"/>
              <a:t> </a:t>
            </a:r>
            <a:r>
              <a:rPr lang="en-US" sz="2800" dirty="0" err="1" smtClean="0"/>
              <a:t>hoạt</a:t>
            </a:r>
            <a:r>
              <a:rPr lang="en-US" sz="2800" dirty="0" smtClean="0"/>
              <a:t> </a:t>
            </a:r>
            <a:r>
              <a:rPr lang="en-US" sz="2800" dirty="0" err="1" smtClean="0"/>
              <a:t>động</a:t>
            </a:r>
            <a:r>
              <a:rPr lang="en-US" sz="2800" dirty="0" smtClean="0"/>
              <a:t> </a:t>
            </a:r>
            <a:r>
              <a:rPr lang="en-US" sz="2800" dirty="0" err="1" smtClean="0"/>
              <a:t>của</a:t>
            </a:r>
            <a:r>
              <a:rPr lang="en-US" sz="2800" dirty="0" smtClean="0"/>
              <a:t> </a:t>
            </a:r>
            <a:r>
              <a:rPr lang="en-US" sz="2800" dirty="0" err="1" smtClean="0"/>
              <a:t>các</a:t>
            </a:r>
            <a:r>
              <a:rPr lang="en-US" sz="2800" dirty="0" smtClean="0"/>
              <a:t> </a:t>
            </a:r>
            <a:r>
              <a:rPr lang="en-US" sz="2800" dirty="0" err="1" smtClean="0"/>
              <a:t>thiết</a:t>
            </a:r>
            <a:r>
              <a:rPr lang="en-US" sz="2800" dirty="0" smtClean="0"/>
              <a:t> </a:t>
            </a:r>
            <a:r>
              <a:rPr lang="en-US" sz="2800" dirty="0" err="1" smtClean="0"/>
              <a:t>chế</a:t>
            </a:r>
            <a:r>
              <a:rPr lang="en-US" sz="2800" dirty="0" smtClean="0"/>
              <a:t> VH</a:t>
            </a:r>
            <a:endParaRPr lang="en-US" sz="2800" dirty="0"/>
          </a:p>
        </p:txBody>
      </p:sp>
      <p:sp>
        <p:nvSpPr>
          <p:cNvPr id="5" name="TextBox 4"/>
          <p:cNvSpPr txBox="1"/>
          <p:nvPr/>
        </p:nvSpPr>
        <p:spPr>
          <a:xfrm>
            <a:off x="838200" y="1447800"/>
            <a:ext cx="7467600" cy="954107"/>
          </a:xfrm>
          <a:prstGeom prst="rect">
            <a:avLst/>
          </a:prstGeom>
          <a:noFill/>
        </p:spPr>
        <p:txBody>
          <a:bodyPr wrap="square" rtlCol="0">
            <a:spAutoFit/>
          </a:bodyPr>
          <a:lstStyle/>
          <a:p>
            <a:pPr algn="ctr"/>
            <a:r>
              <a:rPr lang="en-US" sz="2800" dirty="0" err="1" smtClean="0">
                <a:solidFill>
                  <a:srgbClr val="FF99FF"/>
                </a:solidFill>
              </a:rPr>
              <a:t>Xây</a:t>
            </a:r>
            <a:r>
              <a:rPr lang="en-US" sz="2800" dirty="0" smtClean="0">
                <a:solidFill>
                  <a:srgbClr val="FF99FF"/>
                </a:solidFill>
              </a:rPr>
              <a:t> </a:t>
            </a:r>
            <a:r>
              <a:rPr lang="en-US" sz="2800" dirty="0" err="1" smtClean="0">
                <a:solidFill>
                  <a:srgbClr val="FF99FF"/>
                </a:solidFill>
              </a:rPr>
              <a:t>dựng</a:t>
            </a:r>
            <a:r>
              <a:rPr lang="en-US" sz="2800" dirty="0" smtClean="0">
                <a:solidFill>
                  <a:srgbClr val="FF99FF"/>
                </a:solidFill>
              </a:rPr>
              <a:t> </a:t>
            </a:r>
            <a:r>
              <a:rPr lang="en-US" sz="2800" b="1" dirty="0" smtClean="0">
                <a:solidFill>
                  <a:srgbClr val="FF99FF"/>
                </a:solidFill>
              </a:rPr>
              <a:t>con </a:t>
            </a:r>
            <a:r>
              <a:rPr lang="en-US" sz="2800" b="1" dirty="0" err="1" smtClean="0">
                <a:solidFill>
                  <a:srgbClr val="FF99FF"/>
                </a:solidFill>
              </a:rPr>
              <a:t>người</a:t>
            </a:r>
            <a:r>
              <a:rPr lang="en-US" sz="2800" b="1" dirty="0" smtClean="0">
                <a:solidFill>
                  <a:srgbClr val="FF99FF"/>
                </a:solidFill>
              </a:rPr>
              <a:t> </a:t>
            </a:r>
            <a:r>
              <a:rPr lang="en-US" sz="2800" dirty="0" smtClean="0">
                <a:solidFill>
                  <a:srgbClr val="FF99FF"/>
                </a:solidFill>
              </a:rPr>
              <a:t>VN </a:t>
            </a:r>
            <a:r>
              <a:rPr lang="en-US" sz="2800" dirty="0" err="1" smtClean="0">
                <a:solidFill>
                  <a:srgbClr val="FF99FF"/>
                </a:solidFill>
              </a:rPr>
              <a:t>phát</a:t>
            </a:r>
            <a:r>
              <a:rPr lang="en-US" sz="2800" dirty="0" smtClean="0">
                <a:solidFill>
                  <a:srgbClr val="FF99FF"/>
                </a:solidFill>
              </a:rPr>
              <a:t> </a:t>
            </a:r>
            <a:r>
              <a:rPr lang="en-US" sz="2800" dirty="0" err="1" smtClean="0">
                <a:solidFill>
                  <a:srgbClr val="FF99FF"/>
                </a:solidFill>
              </a:rPr>
              <a:t>triển</a:t>
            </a:r>
            <a:r>
              <a:rPr lang="en-US" sz="2800" dirty="0" smtClean="0">
                <a:solidFill>
                  <a:srgbClr val="FF99FF"/>
                </a:solidFill>
              </a:rPr>
              <a:t> </a:t>
            </a:r>
            <a:r>
              <a:rPr lang="en-US" sz="2800" dirty="0" err="1" smtClean="0">
                <a:solidFill>
                  <a:srgbClr val="FF99FF"/>
                </a:solidFill>
              </a:rPr>
              <a:t>toàn</a:t>
            </a:r>
            <a:r>
              <a:rPr lang="en-US" sz="2800" dirty="0" smtClean="0">
                <a:solidFill>
                  <a:srgbClr val="FF99FF"/>
                </a:solidFill>
              </a:rPr>
              <a:t> </a:t>
            </a:r>
            <a:r>
              <a:rPr lang="en-US" sz="2800" dirty="0" err="1" smtClean="0">
                <a:solidFill>
                  <a:srgbClr val="FF99FF"/>
                </a:solidFill>
              </a:rPr>
              <a:t>diện</a:t>
            </a:r>
            <a:endParaRPr lang="en-US" sz="2800" dirty="0" smtClean="0">
              <a:solidFill>
                <a:srgbClr val="FF99FF"/>
              </a:solidFill>
            </a:endParaRPr>
          </a:p>
          <a:p>
            <a:pPr algn="ctr"/>
            <a:r>
              <a:rPr lang="en-US" sz="2800" dirty="0" err="1" smtClean="0">
                <a:solidFill>
                  <a:srgbClr val="FFFF00"/>
                </a:solidFill>
                <a:latin typeface="Times New Roman" pitchFamily="18" charset="0"/>
                <a:cs typeface="Times New Roman" pitchFamily="18" charset="0"/>
              </a:rPr>
              <a:t>Xây</a:t>
            </a:r>
            <a:r>
              <a:rPr lang="en-US" sz="2800" dirty="0" smtClean="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dựng</a:t>
            </a:r>
            <a:r>
              <a:rPr lang="en-US" sz="2800"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môi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trường</a:t>
            </a:r>
            <a:r>
              <a:rPr lang="en-US" sz="2800" b="1" dirty="0" smtClean="0">
                <a:solidFill>
                  <a:srgbClr val="FFFF00"/>
                </a:solidFill>
                <a:latin typeface="Times New Roman" pitchFamily="18" charset="0"/>
                <a:cs typeface="Times New Roman" pitchFamily="18" charset="0"/>
              </a:rPr>
              <a:t> </a:t>
            </a:r>
            <a:r>
              <a:rPr lang="en-US" sz="2800" dirty="0" smtClean="0">
                <a:solidFill>
                  <a:srgbClr val="FFFF00"/>
                </a:solidFill>
                <a:latin typeface="Times New Roman" pitchFamily="18" charset="0"/>
                <a:cs typeface="Times New Roman" pitchFamily="18" charset="0"/>
              </a:rPr>
              <a:t>VH </a:t>
            </a:r>
            <a:r>
              <a:rPr lang="en-US" sz="2800" dirty="0" err="1" smtClean="0">
                <a:solidFill>
                  <a:srgbClr val="FFFF00"/>
                </a:solidFill>
                <a:latin typeface="Times New Roman" pitchFamily="18" charset="0"/>
                <a:cs typeface="Times New Roman" pitchFamily="18" charset="0"/>
              </a:rPr>
              <a:t>lành</a:t>
            </a:r>
            <a:r>
              <a:rPr lang="en-US" sz="2800" dirty="0" smtClean="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mạnh</a:t>
            </a:r>
            <a:r>
              <a:rPr lang="en-US" sz="2800" dirty="0" smtClean="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và</a:t>
            </a:r>
            <a:r>
              <a:rPr lang="en-US" sz="2800" dirty="0" smtClean="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văn</a:t>
            </a:r>
            <a:r>
              <a:rPr lang="en-US" sz="2800" dirty="0" smtClean="0">
                <a:solidFill>
                  <a:srgbClr val="FFFF00"/>
                </a:solidFill>
                <a:latin typeface="Times New Roman" pitchFamily="18" charset="0"/>
                <a:cs typeface="Times New Roman" pitchFamily="18" charset="0"/>
              </a:rPr>
              <a:t> minh</a:t>
            </a:r>
          </a:p>
        </p:txBody>
      </p:sp>
      <p:cxnSp>
        <p:nvCxnSpPr>
          <p:cNvPr id="7" name="Straight Arrow Connector 6"/>
          <p:cNvCxnSpPr/>
          <p:nvPr/>
        </p:nvCxnSpPr>
        <p:spPr>
          <a:xfrm rot="10800000">
            <a:off x="2895600" y="2438400"/>
            <a:ext cx="990600" cy="78185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3" idx="1"/>
          </p:cNvCxnSpPr>
          <p:nvPr/>
        </p:nvCxnSpPr>
        <p:spPr>
          <a:xfrm flipV="1">
            <a:off x="1905000" y="2590800"/>
            <a:ext cx="990600" cy="203754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38200" y="5634335"/>
            <a:ext cx="7620000" cy="461665"/>
          </a:xfrm>
          <a:prstGeom prst="rect">
            <a:avLst/>
          </a:prstGeom>
          <a:noFill/>
        </p:spPr>
        <p:txBody>
          <a:bodyPr wrap="square" rtlCol="0">
            <a:spAutoFit/>
          </a:bodyPr>
          <a:lstStyle/>
          <a:p>
            <a:pPr algn="ctr"/>
            <a:r>
              <a:rPr lang="en-US" sz="2400" dirty="0" err="1" smtClean="0"/>
              <a:t>Triển</a:t>
            </a:r>
            <a:r>
              <a:rPr lang="en-US" sz="2400" dirty="0" smtClean="0"/>
              <a:t> </a:t>
            </a:r>
            <a:r>
              <a:rPr lang="en-US" sz="2400" dirty="0" err="1" smtClean="0"/>
              <a:t>khai</a:t>
            </a:r>
            <a:r>
              <a:rPr lang="en-US" sz="2400" dirty="0" smtClean="0"/>
              <a:t>, </a:t>
            </a:r>
            <a:r>
              <a:rPr lang="en-US" sz="2400" dirty="0" err="1" smtClean="0"/>
              <a:t>thực</a:t>
            </a:r>
            <a:r>
              <a:rPr lang="en-US" sz="2400" dirty="0" smtClean="0"/>
              <a:t> </a:t>
            </a:r>
            <a:r>
              <a:rPr lang="en-US" sz="2400" dirty="0" err="1" smtClean="0"/>
              <a:t>hiện</a:t>
            </a:r>
            <a:r>
              <a:rPr lang="en-US" sz="2400" dirty="0" smtClean="0"/>
              <a:t> </a:t>
            </a:r>
            <a:r>
              <a:rPr lang="en-US" sz="2400" dirty="0" err="1" smtClean="0"/>
              <a:t>Nghị</a:t>
            </a:r>
            <a:r>
              <a:rPr lang="en-US" sz="2400" dirty="0" smtClean="0"/>
              <a:t> </a:t>
            </a:r>
            <a:r>
              <a:rPr lang="en-US" sz="2400" dirty="0" err="1" smtClean="0"/>
              <a:t>quyết</a:t>
            </a:r>
            <a:r>
              <a:rPr lang="en-US" sz="2400" dirty="0" smtClean="0"/>
              <a:t> 33 (NQTW 9 </a:t>
            </a:r>
            <a:r>
              <a:rPr lang="en-US" sz="2400" dirty="0" err="1" smtClean="0"/>
              <a:t>Khóa</a:t>
            </a:r>
            <a:r>
              <a:rPr lang="en-US" sz="2400" dirty="0" smtClean="0"/>
              <a:t> XI)</a:t>
            </a:r>
            <a:endParaRPr lang="en-US" sz="2400" dirty="0"/>
          </a:p>
        </p:txBody>
      </p:sp>
      <p:cxnSp>
        <p:nvCxnSpPr>
          <p:cNvPr id="19" name="Straight Arrow Connector 18"/>
          <p:cNvCxnSpPr>
            <a:stCxn id="16" idx="1"/>
          </p:cNvCxnSpPr>
          <p:nvPr/>
        </p:nvCxnSpPr>
        <p:spPr>
          <a:xfrm flipV="1">
            <a:off x="838200" y="2510138"/>
            <a:ext cx="1981200" cy="33550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
                                          </p:val>
                                        </p:tav>
                                        <p:tav tm="100000">
                                          <p:val>
                                            <p:strVal val="#ppt_x"/>
                                          </p:val>
                                        </p:tav>
                                      </p:tavLst>
                                    </p:anim>
                                    <p:anim calcmode="lin" valueType="num">
                                      <p:cBhvr>
                                        <p:cTn id="47" dur="1000" fill="hold"/>
                                        <p:tgtEl>
                                          <p:spTgt spid="16"/>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a:xfrm>
            <a:off x="0" y="152400"/>
            <a:ext cx="9144000" cy="990600"/>
          </a:xfrm>
        </p:spPr>
        <p:txBody>
          <a:bodyPr/>
          <a:lstStyle/>
          <a:p>
            <a:pPr eaLnBrk="1" hangingPunct="1"/>
            <a:r>
              <a:rPr lang="en-US" sz="4800" smtClean="0">
                <a:solidFill>
                  <a:srgbClr val="CC3300"/>
                </a:solidFill>
                <a:effectLst/>
              </a:rPr>
              <a:t>Tóm lại: Về cơ sở lý luận</a:t>
            </a:r>
          </a:p>
        </p:txBody>
      </p:sp>
      <p:sp>
        <p:nvSpPr>
          <p:cNvPr id="43012" name="AutoShape 4"/>
          <p:cNvSpPr>
            <a:spLocks noChangeArrowheads="1"/>
          </p:cNvSpPr>
          <p:nvPr/>
        </p:nvSpPr>
        <p:spPr bwMode="auto">
          <a:xfrm>
            <a:off x="0" y="1676400"/>
            <a:ext cx="5486400" cy="2057400"/>
          </a:xfrm>
          <a:prstGeom prst="roundRect">
            <a:avLst>
              <a:gd name="adj" fmla="val 16667"/>
            </a:avLst>
          </a:prstGeom>
          <a:solidFill>
            <a:srgbClr val="6600FF"/>
          </a:solidFill>
          <a:ln w="19050">
            <a:solidFill>
              <a:srgbClr val="CC3300"/>
            </a:solidFill>
            <a:round/>
            <a:headEnd/>
            <a:tailEnd/>
          </a:ln>
          <a:effectLst/>
        </p:spPr>
        <p:txBody>
          <a:bodyPr wrap="none" anchor="ctr"/>
          <a:lstStyle/>
          <a:p>
            <a:pPr algn="just">
              <a:defRPr/>
            </a:pPr>
            <a:endParaRPr lang="en-US" sz="3200" b="1">
              <a:solidFill>
                <a:schemeClr val="tx2"/>
              </a:solidFill>
              <a:effectLst>
                <a:outerShdw blurRad="38100" dist="38100" dir="2700000" algn="tl">
                  <a:srgbClr val="000000"/>
                </a:outerShdw>
              </a:effectLst>
            </a:endParaRPr>
          </a:p>
          <a:p>
            <a:pPr algn="just">
              <a:defRPr/>
            </a:pPr>
            <a:r>
              <a:rPr lang="en-US" sz="3200" b="1" smtClean="0">
                <a:solidFill>
                  <a:schemeClr val="tx2"/>
                </a:solidFill>
              </a:rPr>
              <a:t>TRI THỨC VỀ VĂN HÓA</a:t>
            </a:r>
          </a:p>
          <a:p>
            <a:pPr algn="just">
              <a:defRPr/>
            </a:pPr>
            <a:r>
              <a:rPr lang="en-US" sz="3200" b="1" smtClean="0">
                <a:solidFill>
                  <a:schemeClr val="tx2"/>
                </a:solidFill>
              </a:rPr>
              <a:t>CHỦ </a:t>
            </a:r>
            <a:r>
              <a:rPr lang="en-US" sz="3200" b="1">
                <a:solidFill>
                  <a:schemeClr val="tx2"/>
                </a:solidFill>
              </a:rPr>
              <a:t>NGHĨA MÁC – LÊ NIN</a:t>
            </a:r>
          </a:p>
          <a:p>
            <a:pPr algn="just">
              <a:defRPr/>
            </a:pPr>
            <a:r>
              <a:rPr lang="en-US" sz="3200" b="1">
                <a:solidFill>
                  <a:schemeClr val="tx2"/>
                </a:solidFill>
              </a:rPr>
              <a:t>TƯ TƯỞNG HỒ CHÍ MINH</a:t>
            </a:r>
          </a:p>
          <a:p>
            <a:pPr algn="just">
              <a:defRPr/>
            </a:pPr>
            <a:r>
              <a:rPr lang="en-US" sz="3200" b="1">
                <a:solidFill>
                  <a:schemeClr val="tx2"/>
                </a:solidFill>
              </a:rPr>
              <a:t>QUAN ĐIỂM CỦA ĐẢNG</a:t>
            </a:r>
          </a:p>
          <a:p>
            <a:pPr algn="just">
              <a:defRPr/>
            </a:pPr>
            <a:endParaRPr lang="en-US" sz="3200" b="1">
              <a:solidFill>
                <a:schemeClr val="tx2"/>
              </a:solidFill>
            </a:endParaRPr>
          </a:p>
        </p:txBody>
      </p:sp>
      <p:sp>
        <p:nvSpPr>
          <p:cNvPr id="43013" name="Oval 5"/>
          <p:cNvSpPr>
            <a:spLocks noChangeArrowheads="1"/>
          </p:cNvSpPr>
          <p:nvPr/>
        </p:nvSpPr>
        <p:spPr bwMode="auto">
          <a:xfrm>
            <a:off x="6781800" y="1676400"/>
            <a:ext cx="2430463" cy="2130425"/>
          </a:xfrm>
          <a:prstGeom prst="ellipse">
            <a:avLst/>
          </a:prstGeom>
          <a:solidFill>
            <a:srgbClr val="6600FF"/>
          </a:solidFill>
          <a:ln w="19050">
            <a:solidFill>
              <a:srgbClr val="CC3300"/>
            </a:solidFill>
            <a:round/>
            <a:headEnd/>
            <a:tailEnd/>
          </a:ln>
        </p:spPr>
        <p:txBody>
          <a:bodyPr wrap="none" anchor="ctr"/>
          <a:lstStyle/>
          <a:p>
            <a:pPr algn="ctr"/>
            <a:r>
              <a:rPr lang="en-US" sz="3200" b="1">
                <a:solidFill>
                  <a:schemeClr val="tx2"/>
                </a:solidFill>
              </a:rPr>
              <a:t>NỀN TẢNG</a:t>
            </a:r>
          </a:p>
          <a:p>
            <a:pPr algn="ctr"/>
            <a:r>
              <a:rPr lang="en-US" sz="3200" b="1">
                <a:solidFill>
                  <a:schemeClr val="tx2"/>
                </a:solidFill>
              </a:rPr>
              <a:t>LÝ LUẬN</a:t>
            </a:r>
          </a:p>
        </p:txBody>
      </p:sp>
      <p:sp>
        <p:nvSpPr>
          <p:cNvPr id="43014" name="AutoShape 6"/>
          <p:cNvSpPr>
            <a:spLocks noChangeArrowheads="1"/>
          </p:cNvSpPr>
          <p:nvPr/>
        </p:nvSpPr>
        <p:spPr bwMode="auto">
          <a:xfrm>
            <a:off x="2971800" y="5105400"/>
            <a:ext cx="3919538" cy="1543050"/>
          </a:xfrm>
          <a:prstGeom prst="flowChartAlternateProcess">
            <a:avLst/>
          </a:prstGeom>
          <a:solidFill>
            <a:srgbClr val="6600FF"/>
          </a:solidFill>
          <a:ln w="19050">
            <a:solidFill>
              <a:srgbClr val="CC3300"/>
            </a:solidFill>
            <a:miter lim="800000"/>
            <a:headEnd/>
            <a:tailEnd/>
          </a:ln>
          <a:effectLst/>
        </p:spPr>
        <p:txBody>
          <a:bodyPr wrap="none" anchor="ctr"/>
          <a:lstStyle/>
          <a:p>
            <a:pPr algn="ctr">
              <a:defRPr/>
            </a:pPr>
            <a:endParaRPr lang="en-US" sz="3200" b="1">
              <a:solidFill>
                <a:schemeClr val="tx2"/>
              </a:solidFill>
              <a:effectLst>
                <a:outerShdw blurRad="38100" dist="38100" dir="2700000" algn="tl">
                  <a:srgbClr val="000000"/>
                </a:outerShdw>
              </a:effectLst>
            </a:endParaRPr>
          </a:p>
          <a:p>
            <a:pPr algn="ctr">
              <a:defRPr/>
            </a:pPr>
            <a:r>
              <a:rPr lang="en-US" sz="3200" b="1">
                <a:solidFill>
                  <a:schemeClr val="tx2"/>
                </a:solidFill>
              </a:rPr>
              <a:t>ĐƯỜNG LỐI</a:t>
            </a:r>
          </a:p>
          <a:p>
            <a:pPr algn="ctr">
              <a:defRPr/>
            </a:pPr>
            <a:r>
              <a:rPr lang="en-US" sz="3200" b="1">
                <a:solidFill>
                  <a:schemeClr val="tx2"/>
                </a:solidFill>
              </a:rPr>
              <a:t> PHÁT TRIỂN </a:t>
            </a:r>
          </a:p>
          <a:p>
            <a:pPr algn="ctr">
              <a:defRPr/>
            </a:pPr>
            <a:r>
              <a:rPr lang="en-US" sz="3200" b="1">
                <a:solidFill>
                  <a:schemeClr val="tx2"/>
                </a:solidFill>
              </a:rPr>
              <a:t>VĂN HÓA</a:t>
            </a:r>
          </a:p>
          <a:p>
            <a:pPr algn="ctr">
              <a:defRPr/>
            </a:pPr>
            <a:endParaRPr lang="en-US" sz="3200" b="1">
              <a:solidFill>
                <a:schemeClr val="tx2"/>
              </a:solidFill>
            </a:endParaRPr>
          </a:p>
        </p:txBody>
      </p:sp>
      <p:sp>
        <p:nvSpPr>
          <p:cNvPr id="43016" name="Line 8"/>
          <p:cNvSpPr>
            <a:spLocks noChangeShapeType="1"/>
          </p:cNvSpPr>
          <p:nvPr/>
        </p:nvSpPr>
        <p:spPr bwMode="auto">
          <a:xfrm>
            <a:off x="5486400" y="2819400"/>
            <a:ext cx="1295400" cy="0"/>
          </a:xfrm>
          <a:prstGeom prst="line">
            <a:avLst/>
          </a:prstGeom>
          <a:noFill/>
          <a:ln w="38100">
            <a:solidFill>
              <a:srgbClr val="CC3300"/>
            </a:solidFill>
            <a:round/>
            <a:headEnd/>
            <a:tailEnd type="triangle" w="med" len="med"/>
          </a:ln>
        </p:spPr>
        <p:txBody>
          <a:bodyPr/>
          <a:lstStyle/>
          <a:p>
            <a:endParaRPr lang="en-US"/>
          </a:p>
        </p:txBody>
      </p:sp>
      <p:sp>
        <p:nvSpPr>
          <p:cNvPr id="43017" name="Line 9"/>
          <p:cNvSpPr>
            <a:spLocks noChangeShapeType="1"/>
          </p:cNvSpPr>
          <p:nvPr/>
        </p:nvSpPr>
        <p:spPr bwMode="auto">
          <a:xfrm>
            <a:off x="8001000" y="3810000"/>
            <a:ext cx="0" cy="2133600"/>
          </a:xfrm>
          <a:prstGeom prst="line">
            <a:avLst/>
          </a:prstGeom>
          <a:noFill/>
          <a:ln w="38100">
            <a:solidFill>
              <a:srgbClr val="CC3300"/>
            </a:solidFill>
            <a:round/>
            <a:headEnd/>
            <a:tailEnd/>
          </a:ln>
        </p:spPr>
        <p:txBody>
          <a:bodyPr/>
          <a:lstStyle/>
          <a:p>
            <a:endParaRPr lang="en-US"/>
          </a:p>
        </p:txBody>
      </p:sp>
      <p:sp>
        <p:nvSpPr>
          <p:cNvPr id="43018" name="Line 10"/>
          <p:cNvSpPr>
            <a:spLocks noChangeShapeType="1"/>
          </p:cNvSpPr>
          <p:nvPr/>
        </p:nvSpPr>
        <p:spPr bwMode="auto">
          <a:xfrm flipH="1">
            <a:off x="6858000" y="5943600"/>
            <a:ext cx="1143000" cy="0"/>
          </a:xfrm>
          <a:prstGeom prst="line">
            <a:avLst/>
          </a:prstGeom>
          <a:noFill/>
          <a:ln w="38100">
            <a:solidFill>
              <a:srgbClr val="CC3300"/>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p:cTn id="7" dur="500" fill="hold"/>
                                        <p:tgtEl>
                                          <p:spTgt spid="43012"/>
                                        </p:tgtEl>
                                        <p:attrNameLst>
                                          <p:attrName>ppt_w</p:attrName>
                                        </p:attrNameLst>
                                      </p:cBhvr>
                                      <p:tavLst>
                                        <p:tav tm="0">
                                          <p:val>
                                            <p:fltVal val="0"/>
                                          </p:val>
                                        </p:tav>
                                        <p:tav tm="100000">
                                          <p:val>
                                            <p:strVal val="#ppt_w"/>
                                          </p:val>
                                        </p:tav>
                                      </p:tavLst>
                                    </p:anim>
                                    <p:anim calcmode="lin" valueType="num">
                                      <p:cBhvr>
                                        <p:cTn id="8" dur="500" fill="hold"/>
                                        <p:tgtEl>
                                          <p:spTgt spid="43012"/>
                                        </p:tgtEl>
                                        <p:attrNameLst>
                                          <p:attrName>ppt_h</p:attrName>
                                        </p:attrNameLst>
                                      </p:cBhvr>
                                      <p:tavLst>
                                        <p:tav tm="0">
                                          <p:val>
                                            <p:fltVal val="0"/>
                                          </p:val>
                                        </p:tav>
                                        <p:tav tm="100000">
                                          <p:val>
                                            <p:strVal val="#ppt_h"/>
                                          </p:val>
                                        </p:tav>
                                      </p:tavLst>
                                    </p:anim>
                                    <p:animEffect transition="in" filter="fade">
                                      <p:cBhvr>
                                        <p:cTn id="9" dur="500"/>
                                        <p:tgtEl>
                                          <p:spTgt spid="43012"/>
                                        </p:tgtEl>
                                      </p:cBhvr>
                                    </p:animEffect>
                                  </p:childTnLst>
                                </p:cTn>
                              </p:par>
                            </p:childTnLst>
                          </p:cTn>
                        </p:par>
                      </p:childTnLst>
                    </p:cTn>
                  </p:par>
                  <p:par>
                    <p:cTn id="10" fill="hold">
                      <p:stCondLst>
                        <p:cond delay="indefinite"/>
                      </p:stCondLst>
                      <p:childTnLst>
                        <p:par>
                          <p:cTn id="11" fill="hold">
                            <p:stCondLst>
                              <p:cond delay="0"/>
                            </p:stCondLst>
                            <p:childTnLst>
                              <p:par>
                                <p:cTn id="12" presetID="13" presetClass="entr" presetSubtype="16" fill="hold" grpId="0" nodeType="clickEffect">
                                  <p:stCondLst>
                                    <p:cond delay="0"/>
                                  </p:stCondLst>
                                  <p:childTnLst>
                                    <p:set>
                                      <p:cBhvr>
                                        <p:cTn id="13" dur="1" fill="hold">
                                          <p:stCondLst>
                                            <p:cond delay="0"/>
                                          </p:stCondLst>
                                        </p:cTn>
                                        <p:tgtEl>
                                          <p:spTgt spid="43016"/>
                                        </p:tgtEl>
                                        <p:attrNameLst>
                                          <p:attrName>style.visibility</p:attrName>
                                        </p:attrNameLst>
                                      </p:cBhvr>
                                      <p:to>
                                        <p:strVal val="visible"/>
                                      </p:to>
                                    </p:set>
                                    <p:animEffect transition="in" filter="plus(in)">
                                      <p:cBhvr>
                                        <p:cTn id="14" dur="2000"/>
                                        <p:tgtEl>
                                          <p:spTgt spid="4301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43013"/>
                                        </p:tgtEl>
                                        <p:attrNameLst>
                                          <p:attrName>style.visibility</p:attrName>
                                        </p:attrNameLst>
                                      </p:cBhvr>
                                      <p:to>
                                        <p:strVal val="visible"/>
                                      </p:to>
                                    </p:set>
                                    <p:animEffect transition="in" filter="plus(in)">
                                      <p:cBhvr>
                                        <p:cTn id="17" dur="2000"/>
                                        <p:tgtEl>
                                          <p:spTgt spid="43013"/>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43017"/>
                                        </p:tgtEl>
                                        <p:attrNameLst>
                                          <p:attrName>style.visibility</p:attrName>
                                        </p:attrNameLst>
                                      </p:cBhvr>
                                      <p:to>
                                        <p:strVal val="visible"/>
                                      </p:to>
                                    </p:set>
                                    <p:anim calcmode="lin" valueType="num">
                                      <p:cBhvr>
                                        <p:cTn id="22" dur="500" fill="hold"/>
                                        <p:tgtEl>
                                          <p:spTgt spid="43017"/>
                                        </p:tgtEl>
                                        <p:attrNameLst>
                                          <p:attrName>ppt_w</p:attrName>
                                        </p:attrNameLst>
                                      </p:cBhvr>
                                      <p:tavLst>
                                        <p:tav tm="0">
                                          <p:val>
                                            <p:fltVal val="0"/>
                                          </p:val>
                                        </p:tav>
                                        <p:tav tm="100000">
                                          <p:val>
                                            <p:strVal val="#ppt_w"/>
                                          </p:val>
                                        </p:tav>
                                      </p:tavLst>
                                    </p:anim>
                                    <p:anim calcmode="lin" valueType="num">
                                      <p:cBhvr>
                                        <p:cTn id="23" dur="500" fill="hold"/>
                                        <p:tgtEl>
                                          <p:spTgt spid="43017"/>
                                        </p:tgtEl>
                                        <p:attrNameLst>
                                          <p:attrName>ppt_h</p:attrName>
                                        </p:attrNameLst>
                                      </p:cBhvr>
                                      <p:tavLst>
                                        <p:tav tm="0">
                                          <p:val>
                                            <p:strVal val="#ppt_h"/>
                                          </p:val>
                                        </p:tav>
                                        <p:tav tm="100000">
                                          <p:val>
                                            <p:strVal val="#ppt_h"/>
                                          </p:val>
                                        </p:tav>
                                      </p:tavLst>
                                    </p:anim>
                                  </p:childTnLst>
                                </p:cTn>
                              </p:par>
                              <p:par>
                                <p:cTn id="24" presetID="17" presetClass="entr" presetSubtype="10" fill="hold" grpId="0" nodeType="withEffect">
                                  <p:stCondLst>
                                    <p:cond delay="0"/>
                                  </p:stCondLst>
                                  <p:childTnLst>
                                    <p:set>
                                      <p:cBhvr>
                                        <p:cTn id="25" dur="1" fill="hold">
                                          <p:stCondLst>
                                            <p:cond delay="0"/>
                                          </p:stCondLst>
                                        </p:cTn>
                                        <p:tgtEl>
                                          <p:spTgt spid="43018"/>
                                        </p:tgtEl>
                                        <p:attrNameLst>
                                          <p:attrName>style.visibility</p:attrName>
                                        </p:attrNameLst>
                                      </p:cBhvr>
                                      <p:to>
                                        <p:strVal val="visible"/>
                                      </p:to>
                                    </p:set>
                                    <p:anim calcmode="lin" valueType="num">
                                      <p:cBhvr>
                                        <p:cTn id="26" dur="500" fill="hold"/>
                                        <p:tgtEl>
                                          <p:spTgt spid="43018"/>
                                        </p:tgtEl>
                                        <p:attrNameLst>
                                          <p:attrName>ppt_w</p:attrName>
                                        </p:attrNameLst>
                                      </p:cBhvr>
                                      <p:tavLst>
                                        <p:tav tm="0">
                                          <p:val>
                                            <p:fltVal val="0"/>
                                          </p:val>
                                        </p:tav>
                                        <p:tav tm="100000">
                                          <p:val>
                                            <p:strVal val="#ppt_w"/>
                                          </p:val>
                                        </p:tav>
                                      </p:tavLst>
                                    </p:anim>
                                    <p:anim calcmode="lin" valueType="num">
                                      <p:cBhvr>
                                        <p:cTn id="27" dur="500" fill="hold"/>
                                        <p:tgtEl>
                                          <p:spTgt spid="43018"/>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43014"/>
                                        </p:tgtEl>
                                        <p:attrNameLst>
                                          <p:attrName>style.visibility</p:attrName>
                                        </p:attrNameLst>
                                      </p:cBhvr>
                                      <p:to>
                                        <p:strVal val="visible"/>
                                      </p:to>
                                    </p:set>
                                    <p:anim calcmode="lin" valueType="num">
                                      <p:cBhvr>
                                        <p:cTn id="30" dur="500" fill="hold"/>
                                        <p:tgtEl>
                                          <p:spTgt spid="43014"/>
                                        </p:tgtEl>
                                        <p:attrNameLst>
                                          <p:attrName>ppt_w</p:attrName>
                                        </p:attrNameLst>
                                      </p:cBhvr>
                                      <p:tavLst>
                                        <p:tav tm="0">
                                          <p:val>
                                            <p:fltVal val="0"/>
                                          </p:val>
                                        </p:tav>
                                        <p:tav tm="100000">
                                          <p:val>
                                            <p:strVal val="#ppt_w"/>
                                          </p:val>
                                        </p:tav>
                                      </p:tavLst>
                                    </p:anim>
                                    <p:anim calcmode="lin" valueType="num">
                                      <p:cBhvr>
                                        <p:cTn id="31" dur="500" fill="hold"/>
                                        <p:tgtEl>
                                          <p:spTgt spid="430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p:bldP spid="43013" grpId="0" animBg="1"/>
      <p:bldP spid="43014" grpId="0" animBg="1"/>
      <p:bldP spid="43016" grpId="0" animBg="1"/>
      <p:bldP spid="43017" grpId="0" animBg="1"/>
      <p:bldP spid="430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p:cNvSpPr>
          <p:nvPr>
            <p:ph type="title"/>
          </p:nvPr>
        </p:nvSpPr>
        <p:spPr>
          <a:xfrm>
            <a:off x="685800" y="304800"/>
            <a:ext cx="8229600" cy="1143000"/>
          </a:xfrm>
        </p:spPr>
        <p:txBody>
          <a:bodyPr>
            <a:normAutofit fontScale="90000"/>
          </a:bodyPr>
          <a:lstStyle/>
          <a:p>
            <a:pPr algn="l" eaLnBrk="1" hangingPunct="1">
              <a:lnSpc>
                <a:spcPct val="150000"/>
              </a:lnSpc>
              <a:defRPr/>
            </a:pPr>
            <a:r>
              <a:rPr lang="en-US" sz="3600" dirty="0" smtClean="0">
                <a:solidFill>
                  <a:schemeClr val="tx1"/>
                </a:solidFill>
              </a:rPr>
              <a:t>2. </a:t>
            </a:r>
            <a:r>
              <a:rPr lang="en-US" sz="3600" dirty="0" err="1" smtClean="0">
                <a:solidFill>
                  <a:schemeClr val="tx1"/>
                </a:solidFill>
                <a:latin typeface="VNI-Times" pitchFamily="2" charset="0"/>
              </a:rPr>
              <a:t>Cô</a:t>
            </a:r>
            <a:r>
              <a:rPr lang="en-US" sz="3600" dirty="0" smtClean="0">
                <a:solidFill>
                  <a:schemeClr val="tx1"/>
                </a:solidFill>
                <a:latin typeface="VNI-Times" pitchFamily="2" charset="0"/>
              </a:rPr>
              <a:t> </a:t>
            </a:r>
            <a:r>
              <a:rPr lang="en-US" sz="3600" dirty="0" err="1" smtClean="0">
                <a:solidFill>
                  <a:schemeClr val="tx1"/>
                </a:solidFill>
                <a:latin typeface="VNI-Times" pitchFamily="2" charset="0"/>
              </a:rPr>
              <a:t>sôû</a:t>
            </a:r>
            <a:r>
              <a:rPr lang="en-US" sz="3600" dirty="0" smtClean="0">
                <a:solidFill>
                  <a:schemeClr val="tx1"/>
                </a:solidFill>
                <a:latin typeface="VNI-Times" pitchFamily="2" charset="0"/>
              </a:rPr>
              <a:t> </a:t>
            </a:r>
            <a:r>
              <a:rPr lang="en-US" sz="3600" dirty="0" err="1" smtClean="0">
                <a:solidFill>
                  <a:schemeClr val="tx1"/>
                </a:solidFill>
                <a:latin typeface="VNI-Times" pitchFamily="2" charset="0"/>
              </a:rPr>
              <a:t>thöïc</a:t>
            </a:r>
            <a:r>
              <a:rPr lang="en-US" sz="3600" dirty="0" smtClean="0">
                <a:solidFill>
                  <a:schemeClr val="tx1"/>
                </a:solidFill>
                <a:latin typeface="VNI-Times" pitchFamily="2" charset="0"/>
              </a:rPr>
              <a:t> </a:t>
            </a:r>
            <a:r>
              <a:rPr lang="en-US" sz="3600" dirty="0" err="1" smtClean="0">
                <a:solidFill>
                  <a:schemeClr val="tx1"/>
                </a:solidFill>
                <a:latin typeface="VNI-Times" pitchFamily="2" charset="0"/>
              </a:rPr>
              <a:t>tieãn</a:t>
            </a:r>
            <a:r>
              <a:rPr lang="en-US" sz="2800" dirty="0" smtClean="0">
                <a:solidFill>
                  <a:schemeClr val="tx1"/>
                </a:solidFill>
                <a:latin typeface="VNI-Times" pitchFamily="2" charset="0"/>
              </a:rPr>
              <a:t/>
            </a:r>
            <a:br>
              <a:rPr lang="en-US" sz="2800" dirty="0" smtClean="0">
                <a:solidFill>
                  <a:schemeClr val="tx1"/>
                </a:solidFill>
                <a:latin typeface="VNI-Times" pitchFamily="2" charset="0"/>
              </a:rPr>
            </a:br>
            <a:r>
              <a:rPr lang="en-US" sz="2800" dirty="0" smtClean="0">
                <a:solidFill>
                  <a:srgbClr val="FFFF00"/>
                </a:solidFill>
                <a:latin typeface="VNI-Times" pitchFamily="2" charset="0"/>
              </a:rPr>
              <a:t>a. </a:t>
            </a:r>
            <a:r>
              <a:rPr lang="en-US" sz="2800" dirty="0" err="1" smtClean="0">
                <a:solidFill>
                  <a:srgbClr val="FFFF00"/>
                </a:solidFill>
                <a:latin typeface="VNI-Times" pitchFamily="2" charset="0"/>
              </a:rPr>
              <a:t>Boái</a:t>
            </a:r>
            <a:r>
              <a:rPr lang="en-US" sz="2800" dirty="0" smtClean="0">
                <a:solidFill>
                  <a:srgbClr val="FFFF00"/>
                </a:solidFill>
                <a:latin typeface="VNI-Times" pitchFamily="2" charset="0"/>
              </a:rPr>
              <a:t> </a:t>
            </a:r>
            <a:r>
              <a:rPr lang="en-US" sz="2800" dirty="0" err="1" smtClean="0">
                <a:solidFill>
                  <a:srgbClr val="FFFF00"/>
                </a:solidFill>
                <a:latin typeface="VNI-Times" pitchFamily="2" charset="0"/>
              </a:rPr>
              <a:t>caûnh</a:t>
            </a:r>
            <a:r>
              <a:rPr lang="en-US" sz="2800" dirty="0" smtClean="0">
                <a:solidFill>
                  <a:srgbClr val="FFFF00"/>
                </a:solidFill>
                <a:latin typeface="VNI-Times" pitchFamily="2" charset="0"/>
              </a:rPr>
              <a:t> </a:t>
            </a:r>
            <a:r>
              <a:rPr lang="en-US" sz="2800" dirty="0" err="1" smtClean="0">
                <a:solidFill>
                  <a:srgbClr val="FFFF00"/>
                </a:solidFill>
                <a:latin typeface="VNI-Times" pitchFamily="2" charset="0"/>
              </a:rPr>
              <a:t>quoác</a:t>
            </a:r>
            <a:r>
              <a:rPr lang="en-US" sz="2800" dirty="0" smtClean="0">
                <a:solidFill>
                  <a:srgbClr val="FFFF00"/>
                </a:solidFill>
                <a:latin typeface="VNI-Times" pitchFamily="2" charset="0"/>
              </a:rPr>
              <a:t> </a:t>
            </a:r>
            <a:r>
              <a:rPr lang="en-US" sz="2800" dirty="0" err="1" smtClean="0">
                <a:solidFill>
                  <a:srgbClr val="FFFF00"/>
                </a:solidFill>
                <a:latin typeface="VNI-Times" pitchFamily="2" charset="0"/>
              </a:rPr>
              <a:t>te</a:t>
            </a:r>
            <a:r>
              <a:rPr lang="en-US" sz="2800" dirty="0" err="1" smtClean="0">
                <a:solidFill>
                  <a:srgbClr val="00FF00"/>
                </a:solidFill>
                <a:latin typeface="VNI-Times" pitchFamily="2" charset="0"/>
              </a:rPr>
              <a:t>á</a:t>
            </a:r>
            <a:r>
              <a:rPr lang="en-US" sz="2800" dirty="0" smtClean="0">
                <a:solidFill>
                  <a:srgbClr val="00FF00"/>
                </a:solidFill>
                <a:latin typeface="VNI-Times" pitchFamily="2" charset="0"/>
              </a:rPr>
              <a:t> </a:t>
            </a:r>
            <a:r>
              <a:rPr lang="en-US" sz="2800" dirty="0" smtClean="0">
                <a:solidFill>
                  <a:schemeClr val="tx1"/>
                </a:solidFill>
                <a:latin typeface="VNI-Times" pitchFamily="2" charset="0"/>
              </a:rPr>
              <a:t>– </a:t>
            </a:r>
            <a:r>
              <a:rPr lang="en-US" sz="2800" dirty="0" err="1" smtClean="0">
                <a:solidFill>
                  <a:schemeClr val="tx1"/>
                </a:solidFill>
                <a:latin typeface="Times New Roman" pitchFamily="18" charset="0"/>
                <a:cs typeface="Times New Roman" pitchFamily="18" charset="0"/>
              </a:rPr>
              <a:t>Những</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cơ</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hội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và</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thách</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thức</a:t>
            </a:r>
            <a:endParaRPr lang="en-US" sz="2800" dirty="0" smtClean="0">
              <a:solidFill>
                <a:schemeClr val="tx1"/>
              </a:solidFill>
              <a:latin typeface="Times New Roman" pitchFamily="18" charset="0"/>
              <a:cs typeface="Times New Roman" pitchFamily="18" charset="0"/>
            </a:endParaRPr>
          </a:p>
        </p:txBody>
      </p:sp>
      <p:sp>
        <p:nvSpPr>
          <p:cNvPr id="106500" name="Rectangle 4"/>
          <p:cNvSpPr>
            <a:spLocks noGrp="1" noChangeArrowheads="1"/>
          </p:cNvSpPr>
          <p:nvPr>
            <p:ph sz="half" idx="1"/>
          </p:nvPr>
        </p:nvSpPr>
        <p:spPr>
          <a:xfrm>
            <a:off x="304800" y="1752600"/>
            <a:ext cx="4419600" cy="4572000"/>
          </a:xfrm>
        </p:spPr>
        <p:txBody>
          <a:bodyPr/>
          <a:lstStyle/>
          <a:p>
            <a:pPr eaLnBrk="1" hangingPunct="1">
              <a:lnSpc>
                <a:spcPct val="90000"/>
              </a:lnSpc>
              <a:buFont typeface="Wingdings" pitchFamily="2" charset="2"/>
              <a:buNone/>
              <a:defRPr/>
            </a:pPr>
            <a:r>
              <a:rPr lang="en-US" dirty="0" smtClean="0"/>
              <a:t>		</a:t>
            </a:r>
            <a:r>
              <a:rPr lang="en-US" b="1" dirty="0" err="1" smtClean="0">
                <a:solidFill>
                  <a:srgbClr val="FF99FF"/>
                </a:solidFill>
                <a:effectLst/>
                <a:latin typeface="VNI-Times" pitchFamily="2" charset="0"/>
              </a:rPr>
              <a:t>Thuaän</a:t>
            </a:r>
            <a:r>
              <a:rPr lang="en-US" b="1" dirty="0" smtClean="0">
                <a:solidFill>
                  <a:srgbClr val="FF99FF"/>
                </a:solidFill>
                <a:effectLst/>
                <a:latin typeface="VNI-Times" pitchFamily="2" charset="0"/>
              </a:rPr>
              <a:t> </a:t>
            </a:r>
            <a:r>
              <a:rPr lang="en-US" b="1" dirty="0" err="1" smtClean="0">
                <a:solidFill>
                  <a:srgbClr val="FF99FF"/>
                </a:solidFill>
                <a:effectLst/>
                <a:latin typeface="VNI-Times" pitchFamily="2" charset="0"/>
              </a:rPr>
              <a:t>lôïi</a:t>
            </a:r>
            <a:endParaRPr lang="en-US" b="1" dirty="0" smtClean="0">
              <a:solidFill>
                <a:srgbClr val="FF99FF"/>
              </a:solidFill>
              <a:effectLst/>
              <a:latin typeface="VNI-Times" pitchFamily="2" charset="0"/>
            </a:endParaRPr>
          </a:p>
          <a:p>
            <a:pPr eaLnBrk="1" hangingPunct="1">
              <a:lnSpc>
                <a:spcPct val="90000"/>
              </a:lnSpc>
              <a:buFontTx/>
              <a:buChar char="-"/>
              <a:defRPr/>
            </a:pPr>
            <a:r>
              <a:rPr lang="en-US" dirty="0" err="1" smtClean="0">
                <a:effectLst/>
              </a:rPr>
              <a:t>Xu</a:t>
            </a:r>
            <a:r>
              <a:rPr lang="en-US" dirty="0" smtClean="0">
                <a:effectLst/>
              </a:rPr>
              <a:t> </a:t>
            </a:r>
            <a:r>
              <a:rPr lang="en-US" dirty="0" err="1" smtClean="0">
                <a:effectLst/>
              </a:rPr>
              <a:t>thế</a:t>
            </a:r>
            <a:r>
              <a:rPr lang="en-US" dirty="0" smtClean="0">
                <a:effectLst/>
              </a:rPr>
              <a:t> </a:t>
            </a:r>
            <a:r>
              <a:rPr lang="en-US" dirty="0" err="1" smtClean="0">
                <a:effectLst/>
              </a:rPr>
              <a:t>lớn</a:t>
            </a:r>
            <a:r>
              <a:rPr lang="en-US" dirty="0" smtClean="0">
                <a:effectLst/>
              </a:rPr>
              <a:t>: </a:t>
            </a:r>
            <a:r>
              <a:rPr lang="en-US" dirty="0" err="1" smtClean="0">
                <a:solidFill>
                  <a:srgbClr val="00FF00"/>
                </a:solidFill>
                <a:effectLst/>
              </a:rPr>
              <a:t>Hòa</a:t>
            </a:r>
            <a:r>
              <a:rPr lang="en-US" dirty="0" smtClean="0">
                <a:solidFill>
                  <a:srgbClr val="00FF00"/>
                </a:solidFill>
                <a:effectLst/>
              </a:rPr>
              <a:t> </a:t>
            </a:r>
            <a:r>
              <a:rPr lang="en-US" dirty="0" err="1" smtClean="0">
                <a:solidFill>
                  <a:srgbClr val="00FF00"/>
                </a:solidFill>
                <a:effectLst/>
              </a:rPr>
              <a:t>bình</a:t>
            </a:r>
            <a:r>
              <a:rPr lang="en-US" dirty="0" smtClean="0">
                <a:solidFill>
                  <a:srgbClr val="00FF00"/>
                </a:solidFill>
                <a:effectLst/>
              </a:rPr>
              <a:t>, </a:t>
            </a:r>
            <a:r>
              <a:rPr lang="en-US" dirty="0" err="1" smtClean="0">
                <a:solidFill>
                  <a:srgbClr val="00FF00"/>
                </a:solidFill>
                <a:effectLst/>
              </a:rPr>
              <a:t>hợp</a:t>
            </a:r>
            <a:r>
              <a:rPr lang="en-US" dirty="0" smtClean="0">
                <a:solidFill>
                  <a:srgbClr val="00FF00"/>
                </a:solidFill>
                <a:effectLst/>
              </a:rPr>
              <a:t> </a:t>
            </a:r>
            <a:r>
              <a:rPr lang="en-US" dirty="0" err="1" smtClean="0">
                <a:solidFill>
                  <a:srgbClr val="00FF00"/>
                </a:solidFill>
                <a:effectLst/>
              </a:rPr>
              <a:t>tác</a:t>
            </a:r>
            <a:r>
              <a:rPr lang="en-US" dirty="0" smtClean="0">
                <a:solidFill>
                  <a:srgbClr val="00FF00"/>
                </a:solidFill>
                <a:effectLst/>
              </a:rPr>
              <a:t>, </a:t>
            </a:r>
            <a:r>
              <a:rPr lang="en-US" dirty="0" err="1" smtClean="0">
                <a:solidFill>
                  <a:srgbClr val="00FF00"/>
                </a:solidFill>
                <a:effectLst/>
              </a:rPr>
              <a:t>phát</a:t>
            </a:r>
            <a:r>
              <a:rPr lang="en-US" dirty="0" smtClean="0">
                <a:solidFill>
                  <a:srgbClr val="00FF00"/>
                </a:solidFill>
                <a:effectLst/>
              </a:rPr>
              <a:t> </a:t>
            </a:r>
            <a:r>
              <a:rPr lang="en-US" dirty="0" err="1" smtClean="0">
                <a:solidFill>
                  <a:srgbClr val="00FF00"/>
                </a:solidFill>
                <a:effectLst/>
              </a:rPr>
              <a:t>triển</a:t>
            </a:r>
            <a:r>
              <a:rPr lang="en-US" dirty="0" smtClean="0">
                <a:solidFill>
                  <a:srgbClr val="00FF00"/>
                </a:solidFill>
                <a:effectLst/>
              </a:rPr>
              <a:t> </a:t>
            </a:r>
            <a:r>
              <a:rPr lang="en-US" dirty="0" err="1" smtClean="0">
                <a:effectLst/>
              </a:rPr>
              <a:t>là</a:t>
            </a:r>
            <a:r>
              <a:rPr lang="en-US" dirty="0" smtClean="0">
                <a:effectLst/>
              </a:rPr>
              <a:t> </a:t>
            </a:r>
            <a:r>
              <a:rPr lang="en-US" dirty="0" err="1" smtClean="0">
                <a:effectLst/>
              </a:rPr>
              <a:t>vấn</a:t>
            </a:r>
            <a:r>
              <a:rPr lang="en-US" dirty="0" smtClean="0">
                <a:effectLst/>
              </a:rPr>
              <a:t> </a:t>
            </a:r>
            <a:r>
              <a:rPr lang="en-US" dirty="0" err="1" smtClean="0">
                <a:effectLst/>
              </a:rPr>
              <a:t>đề</a:t>
            </a:r>
            <a:r>
              <a:rPr lang="en-US" dirty="0" smtClean="0">
                <a:effectLst/>
              </a:rPr>
              <a:t> </a:t>
            </a:r>
            <a:r>
              <a:rPr lang="en-US" dirty="0" err="1" smtClean="0">
                <a:effectLst/>
              </a:rPr>
              <a:t>trọng</a:t>
            </a:r>
            <a:r>
              <a:rPr lang="en-US" dirty="0" smtClean="0">
                <a:effectLst/>
              </a:rPr>
              <a:t> </a:t>
            </a:r>
            <a:r>
              <a:rPr lang="en-US" dirty="0" err="1" smtClean="0">
                <a:effectLst/>
              </a:rPr>
              <a:t>tâm</a:t>
            </a:r>
            <a:r>
              <a:rPr lang="en-US" dirty="0" smtClean="0">
                <a:effectLst/>
              </a:rPr>
              <a:t> </a:t>
            </a:r>
            <a:r>
              <a:rPr lang="en-US" dirty="0" err="1" smtClean="0">
                <a:effectLst/>
              </a:rPr>
              <a:t>thúc</a:t>
            </a:r>
            <a:r>
              <a:rPr lang="en-US" dirty="0" smtClean="0">
                <a:effectLst/>
              </a:rPr>
              <a:t> </a:t>
            </a:r>
            <a:r>
              <a:rPr lang="en-US" dirty="0" err="1" smtClean="0">
                <a:effectLst/>
              </a:rPr>
              <a:t>đẩy</a:t>
            </a:r>
            <a:r>
              <a:rPr lang="en-US" dirty="0" smtClean="0">
                <a:effectLst/>
              </a:rPr>
              <a:t> MQH </a:t>
            </a:r>
            <a:r>
              <a:rPr lang="en-US" dirty="0" err="1" smtClean="0">
                <a:effectLst/>
              </a:rPr>
              <a:t>quốc</a:t>
            </a:r>
            <a:r>
              <a:rPr lang="en-US" dirty="0" smtClean="0">
                <a:effectLst/>
              </a:rPr>
              <a:t> </a:t>
            </a:r>
            <a:r>
              <a:rPr lang="en-US" dirty="0" err="1" smtClean="0">
                <a:effectLst/>
              </a:rPr>
              <a:t>tế</a:t>
            </a:r>
            <a:r>
              <a:rPr lang="en-US" dirty="0" smtClean="0">
                <a:effectLst/>
              </a:rPr>
              <a:t> ( APEC, WTO…)</a:t>
            </a:r>
          </a:p>
          <a:p>
            <a:pPr eaLnBrk="1" hangingPunct="1">
              <a:lnSpc>
                <a:spcPct val="90000"/>
              </a:lnSpc>
              <a:buFontTx/>
              <a:buChar char="-"/>
              <a:defRPr/>
            </a:pPr>
            <a:r>
              <a:rPr lang="en-US" dirty="0" err="1" smtClean="0">
                <a:effectLst/>
              </a:rPr>
              <a:t>Cuộc</a:t>
            </a:r>
            <a:r>
              <a:rPr lang="en-US" dirty="0" smtClean="0">
                <a:effectLst/>
              </a:rPr>
              <a:t> CM KH &amp; CN </a:t>
            </a:r>
            <a:r>
              <a:rPr lang="en-US" dirty="0" err="1" smtClean="0">
                <a:effectLst/>
              </a:rPr>
              <a:t>p.triển</a:t>
            </a:r>
            <a:r>
              <a:rPr lang="en-US" dirty="0" smtClean="0">
                <a:effectLst/>
              </a:rPr>
              <a:t> </a:t>
            </a:r>
            <a:r>
              <a:rPr lang="en-US" dirty="0" err="1" smtClean="0">
                <a:effectLst/>
              </a:rPr>
              <a:t>mạnh</a:t>
            </a:r>
            <a:r>
              <a:rPr lang="en-US" dirty="0" smtClean="0">
                <a:effectLst/>
              </a:rPr>
              <a:t> </a:t>
            </a:r>
            <a:r>
              <a:rPr lang="en-US" dirty="0" err="1" smtClean="0">
                <a:effectLst/>
              </a:rPr>
              <a:t>mẽ</a:t>
            </a:r>
            <a:r>
              <a:rPr lang="en-US" dirty="0" smtClean="0">
                <a:effectLst/>
              </a:rPr>
              <a:t>, </a:t>
            </a:r>
            <a:r>
              <a:rPr lang="en-US" dirty="0" err="1" smtClean="0">
                <a:effectLst/>
              </a:rPr>
              <a:t>xu</a:t>
            </a:r>
            <a:r>
              <a:rPr lang="en-US" dirty="0" smtClean="0">
                <a:effectLst/>
              </a:rPr>
              <a:t> </a:t>
            </a:r>
            <a:r>
              <a:rPr lang="en-US" dirty="0" err="1" smtClean="0">
                <a:effectLst/>
              </a:rPr>
              <a:t>thế</a:t>
            </a:r>
            <a:r>
              <a:rPr lang="en-US" dirty="0" smtClean="0">
                <a:effectLst/>
              </a:rPr>
              <a:t> </a:t>
            </a:r>
            <a:r>
              <a:rPr lang="en-US" dirty="0" err="1" smtClean="0">
                <a:solidFill>
                  <a:srgbClr val="00FF00"/>
                </a:solidFill>
                <a:effectLst/>
              </a:rPr>
              <a:t>toàn</a:t>
            </a:r>
            <a:r>
              <a:rPr lang="en-US" dirty="0" smtClean="0">
                <a:solidFill>
                  <a:srgbClr val="00FF00"/>
                </a:solidFill>
                <a:effectLst/>
              </a:rPr>
              <a:t> </a:t>
            </a:r>
            <a:r>
              <a:rPr lang="en-US" dirty="0" err="1" smtClean="0">
                <a:solidFill>
                  <a:srgbClr val="00FF00"/>
                </a:solidFill>
                <a:effectLst/>
              </a:rPr>
              <a:t>cầu</a:t>
            </a:r>
            <a:r>
              <a:rPr lang="en-US" dirty="0" smtClean="0">
                <a:solidFill>
                  <a:srgbClr val="00FF00"/>
                </a:solidFill>
                <a:effectLst/>
              </a:rPr>
              <a:t> </a:t>
            </a:r>
            <a:r>
              <a:rPr lang="en-US" dirty="0" err="1" smtClean="0">
                <a:solidFill>
                  <a:srgbClr val="00FF00"/>
                </a:solidFill>
                <a:effectLst/>
              </a:rPr>
              <a:t>hoá</a:t>
            </a:r>
            <a:r>
              <a:rPr lang="en-US" dirty="0" smtClean="0">
                <a:solidFill>
                  <a:srgbClr val="00FF00"/>
                </a:solidFill>
                <a:effectLst/>
              </a:rPr>
              <a:t> </a:t>
            </a:r>
            <a:r>
              <a:rPr lang="en-US" dirty="0" err="1" smtClean="0">
                <a:effectLst/>
              </a:rPr>
              <a:t>ngày</a:t>
            </a:r>
            <a:r>
              <a:rPr lang="en-US" dirty="0" smtClean="0">
                <a:effectLst/>
              </a:rPr>
              <a:t> </a:t>
            </a:r>
            <a:r>
              <a:rPr lang="en-US" dirty="0" err="1" smtClean="0">
                <a:effectLst/>
              </a:rPr>
              <a:t>càng</a:t>
            </a:r>
            <a:r>
              <a:rPr lang="en-US" dirty="0" smtClean="0">
                <a:effectLst/>
              </a:rPr>
              <a:t> </a:t>
            </a:r>
            <a:r>
              <a:rPr lang="en-US" dirty="0" err="1" smtClean="0">
                <a:effectLst/>
              </a:rPr>
              <a:t>gia</a:t>
            </a:r>
            <a:r>
              <a:rPr lang="en-US" dirty="0" smtClean="0">
                <a:effectLst/>
              </a:rPr>
              <a:t> </a:t>
            </a:r>
            <a:r>
              <a:rPr lang="en-US" dirty="0" err="1" smtClean="0">
                <a:effectLst/>
              </a:rPr>
              <a:t>tăng</a:t>
            </a:r>
            <a:r>
              <a:rPr lang="en-US" dirty="0" smtClean="0">
                <a:effectLst/>
              </a:rPr>
              <a:t> </a:t>
            </a:r>
            <a:r>
              <a:rPr lang="en-US" dirty="0" smtClean="0">
                <a:effectLst/>
                <a:sym typeface="Wingdings" pitchFamily="2" charset="2"/>
              </a:rPr>
              <a:t> </a:t>
            </a:r>
            <a:r>
              <a:rPr lang="en-US" dirty="0" err="1" smtClean="0">
                <a:effectLst/>
                <a:sym typeface="Wingdings" pitchFamily="2" charset="2"/>
              </a:rPr>
              <a:t>Thế</a:t>
            </a:r>
            <a:r>
              <a:rPr lang="en-US" dirty="0" smtClean="0">
                <a:effectLst/>
                <a:sym typeface="Wingdings" pitchFamily="2" charset="2"/>
              </a:rPr>
              <a:t> </a:t>
            </a:r>
            <a:r>
              <a:rPr lang="en-US" dirty="0" err="1" smtClean="0">
                <a:effectLst/>
                <a:sym typeface="Wingdings" pitchFamily="2" charset="2"/>
              </a:rPr>
              <a:t>giới</a:t>
            </a:r>
            <a:r>
              <a:rPr lang="en-US" dirty="0" smtClean="0">
                <a:effectLst/>
                <a:sym typeface="Wingdings" pitchFamily="2" charset="2"/>
              </a:rPr>
              <a:t> </a:t>
            </a:r>
            <a:r>
              <a:rPr lang="en-US" dirty="0" err="1" smtClean="0">
                <a:effectLst/>
                <a:sym typeface="Wingdings" pitchFamily="2" charset="2"/>
              </a:rPr>
              <a:t>rộng</a:t>
            </a:r>
            <a:r>
              <a:rPr lang="en-US" dirty="0" smtClean="0">
                <a:effectLst/>
                <a:sym typeface="Wingdings" pitchFamily="2" charset="2"/>
              </a:rPr>
              <a:t> </a:t>
            </a:r>
            <a:r>
              <a:rPr lang="en-US" dirty="0" err="1" smtClean="0">
                <a:effectLst/>
                <a:sym typeface="Wingdings" pitchFamily="2" charset="2"/>
              </a:rPr>
              <a:t>mở</a:t>
            </a:r>
            <a:r>
              <a:rPr lang="en-US" dirty="0" smtClean="0">
                <a:effectLst/>
                <a:sym typeface="Wingdings" pitchFamily="2" charset="2"/>
              </a:rPr>
              <a:t>, </a:t>
            </a:r>
            <a:r>
              <a:rPr lang="en-US" dirty="0" err="1" smtClean="0">
                <a:effectLst/>
                <a:sym typeface="Wingdings" pitchFamily="2" charset="2"/>
              </a:rPr>
              <a:t>giao</a:t>
            </a:r>
            <a:r>
              <a:rPr lang="en-US" dirty="0" smtClean="0">
                <a:effectLst/>
                <a:sym typeface="Wingdings" pitchFamily="2" charset="2"/>
              </a:rPr>
              <a:t> </a:t>
            </a:r>
            <a:r>
              <a:rPr lang="en-US" dirty="0" err="1" smtClean="0">
                <a:effectLst/>
                <a:sym typeface="Wingdings" pitchFamily="2" charset="2"/>
              </a:rPr>
              <a:t>lưu</a:t>
            </a:r>
            <a:r>
              <a:rPr lang="en-US" dirty="0" smtClean="0">
                <a:effectLst/>
                <a:sym typeface="Wingdings" pitchFamily="2" charset="2"/>
              </a:rPr>
              <a:t> </a:t>
            </a:r>
            <a:r>
              <a:rPr lang="en-US" dirty="0" err="1" smtClean="0">
                <a:effectLst/>
                <a:sym typeface="Wingdings" pitchFamily="2" charset="2"/>
              </a:rPr>
              <a:t>đa</a:t>
            </a:r>
            <a:r>
              <a:rPr lang="en-US" dirty="0" smtClean="0">
                <a:effectLst/>
                <a:sym typeface="Wingdings" pitchFamily="2" charset="2"/>
              </a:rPr>
              <a:t> </a:t>
            </a:r>
            <a:r>
              <a:rPr lang="en-US" dirty="0" err="1" smtClean="0">
                <a:effectLst/>
                <a:sym typeface="Wingdings" pitchFamily="2" charset="2"/>
              </a:rPr>
              <a:t>dạng</a:t>
            </a:r>
            <a:r>
              <a:rPr lang="en-US" dirty="0" smtClean="0">
                <a:effectLst/>
                <a:sym typeface="Wingdings" pitchFamily="2" charset="2"/>
              </a:rPr>
              <a:t>, </a:t>
            </a:r>
            <a:r>
              <a:rPr lang="en-US" dirty="0" err="1" smtClean="0">
                <a:effectLst/>
                <a:sym typeface="Wingdings" pitchFamily="2" charset="2"/>
              </a:rPr>
              <a:t>đa</a:t>
            </a:r>
            <a:r>
              <a:rPr lang="en-US" dirty="0" smtClean="0">
                <a:effectLst/>
                <a:sym typeface="Wingdings" pitchFamily="2" charset="2"/>
              </a:rPr>
              <a:t> </a:t>
            </a:r>
            <a:r>
              <a:rPr lang="en-US" dirty="0" err="1" smtClean="0">
                <a:effectLst/>
                <a:sym typeface="Wingdings" pitchFamily="2" charset="2"/>
              </a:rPr>
              <a:t>phương</a:t>
            </a:r>
            <a:r>
              <a:rPr lang="en-US" dirty="0" smtClean="0">
                <a:effectLst/>
                <a:sym typeface="Wingdings" pitchFamily="2" charset="2"/>
              </a:rPr>
              <a:t>…</a:t>
            </a:r>
            <a:endParaRPr lang="en-US" dirty="0" smtClean="0">
              <a:effectLst/>
            </a:endParaRPr>
          </a:p>
        </p:txBody>
      </p:sp>
      <p:sp>
        <p:nvSpPr>
          <p:cNvPr id="106501" name="Rectangle 5"/>
          <p:cNvSpPr>
            <a:spLocks noGrp="1" noChangeArrowheads="1"/>
          </p:cNvSpPr>
          <p:nvPr>
            <p:ph sz="half" idx="2"/>
          </p:nvPr>
        </p:nvSpPr>
        <p:spPr>
          <a:xfrm>
            <a:off x="4800600" y="1676400"/>
            <a:ext cx="4343400" cy="4724400"/>
          </a:xfrm>
        </p:spPr>
        <p:txBody>
          <a:bodyPr/>
          <a:lstStyle/>
          <a:p>
            <a:pPr algn="just" eaLnBrk="1" hangingPunct="1">
              <a:buFont typeface="Wingdings" pitchFamily="2" charset="2"/>
              <a:buNone/>
              <a:defRPr/>
            </a:pPr>
            <a:r>
              <a:rPr lang="en-US" smtClean="0"/>
              <a:t>	 </a:t>
            </a:r>
            <a:r>
              <a:rPr lang="en-US" b="1" smtClean="0">
                <a:solidFill>
                  <a:srgbClr val="FF99FF"/>
                </a:solidFill>
                <a:effectLst/>
              </a:rPr>
              <a:t>Khó khăn</a:t>
            </a:r>
          </a:p>
          <a:p>
            <a:pPr algn="just" eaLnBrk="1" hangingPunct="1">
              <a:buFont typeface="Wingdings" pitchFamily="2" charset="2"/>
              <a:buNone/>
              <a:defRPr/>
            </a:pPr>
            <a:r>
              <a:rPr lang="en-US" b="1" smtClean="0">
                <a:effectLst/>
              </a:rPr>
              <a:t>- </a:t>
            </a:r>
            <a:r>
              <a:rPr lang="en-US" smtClean="0">
                <a:effectLst/>
              </a:rPr>
              <a:t>Thế lực hiếu chiến ráo riết thực hiện ý đồ “</a:t>
            </a:r>
            <a:r>
              <a:rPr lang="en-US" smtClean="0">
                <a:solidFill>
                  <a:srgbClr val="00FF00"/>
                </a:solidFill>
                <a:effectLst/>
              </a:rPr>
              <a:t>TG một cực</a:t>
            </a:r>
            <a:r>
              <a:rPr lang="en-US" smtClean="0">
                <a:effectLst/>
              </a:rPr>
              <a:t>”, kích động chủ nghĩa ly khai, </a:t>
            </a:r>
            <a:r>
              <a:rPr lang="en-US" smtClean="0">
                <a:solidFill>
                  <a:srgbClr val="00FF00"/>
                </a:solidFill>
                <a:effectLst/>
              </a:rPr>
              <a:t>xung đột tôn giáo, sắc tộc</a:t>
            </a:r>
          </a:p>
          <a:p>
            <a:pPr algn="just" eaLnBrk="1" hangingPunct="1">
              <a:buFont typeface="Wingdings" pitchFamily="2" charset="2"/>
              <a:buNone/>
              <a:defRPr/>
            </a:pPr>
            <a:r>
              <a:rPr lang="en-US" smtClean="0"/>
              <a:t>- Hiện tượng “xâm lăng VH”, “</a:t>
            </a:r>
            <a:r>
              <a:rPr lang="en-US" smtClean="0">
                <a:solidFill>
                  <a:srgbClr val="00FF00"/>
                </a:solidFill>
              </a:rPr>
              <a:t>DBHB</a:t>
            </a:r>
            <a:r>
              <a:rPr lang="en-US" smtClean="0"/>
              <a:t>” trên mặt trận VH-TT gay gắt q.liệt</a:t>
            </a:r>
            <a:endParaRPr lang="en-US" smtClean="0">
              <a:solidFill>
                <a:schemeClr val="hlink"/>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6498"/>
                                        </p:tgtEl>
                                        <p:attrNameLst>
                                          <p:attrName>style.visibility</p:attrName>
                                        </p:attrNameLst>
                                      </p:cBhvr>
                                      <p:to>
                                        <p:strVal val="visible"/>
                                      </p:to>
                                    </p:set>
                                    <p:animEffect transition="in" filter="wipe(left)">
                                      <p:cBhvr>
                                        <p:cTn id="7" dur="1000"/>
                                        <p:tgtEl>
                                          <p:spTgt spid="10649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06500">
                                            <p:txEl>
                                              <p:pRg st="0" end="0"/>
                                            </p:txEl>
                                          </p:spTgt>
                                        </p:tgtEl>
                                        <p:attrNameLst>
                                          <p:attrName>style.visibility</p:attrName>
                                        </p:attrNameLst>
                                      </p:cBhvr>
                                      <p:to>
                                        <p:strVal val="visible"/>
                                      </p:to>
                                    </p:set>
                                    <p:animEffect transition="in" filter="box(out)">
                                      <p:cBhvr>
                                        <p:cTn id="12" dur="1000"/>
                                        <p:tgtEl>
                                          <p:spTgt spid="10650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06501">
                                            <p:txEl>
                                              <p:pRg st="0" end="0"/>
                                            </p:txEl>
                                          </p:spTgt>
                                        </p:tgtEl>
                                        <p:attrNameLst>
                                          <p:attrName>style.visibility</p:attrName>
                                        </p:attrNameLst>
                                      </p:cBhvr>
                                      <p:to>
                                        <p:strVal val="visible"/>
                                      </p:to>
                                    </p:set>
                                    <p:animEffect transition="in" filter="box(out)">
                                      <p:cBhvr>
                                        <p:cTn id="17" dur="1000"/>
                                        <p:tgtEl>
                                          <p:spTgt spid="10650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06500">
                                            <p:txEl>
                                              <p:pRg st="1" end="1"/>
                                            </p:txEl>
                                          </p:spTgt>
                                        </p:tgtEl>
                                        <p:attrNameLst>
                                          <p:attrName>style.visibility</p:attrName>
                                        </p:attrNameLst>
                                      </p:cBhvr>
                                      <p:to>
                                        <p:strVal val="visible"/>
                                      </p:to>
                                    </p:set>
                                    <p:animEffect transition="in" filter="box(out)">
                                      <p:cBhvr>
                                        <p:cTn id="22" dur="1000"/>
                                        <p:tgtEl>
                                          <p:spTgt spid="10650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06500">
                                            <p:txEl>
                                              <p:pRg st="2" end="2"/>
                                            </p:txEl>
                                          </p:spTgt>
                                        </p:tgtEl>
                                        <p:attrNameLst>
                                          <p:attrName>style.visibility</p:attrName>
                                        </p:attrNameLst>
                                      </p:cBhvr>
                                      <p:to>
                                        <p:strVal val="visible"/>
                                      </p:to>
                                    </p:set>
                                    <p:animEffect transition="in" filter="box(out)">
                                      <p:cBhvr>
                                        <p:cTn id="27" dur="1000"/>
                                        <p:tgtEl>
                                          <p:spTgt spid="10650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106501">
                                            <p:txEl>
                                              <p:pRg st="1" end="1"/>
                                            </p:txEl>
                                          </p:spTgt>
                                        </p:tgtEl>
                                        <p:attrNameLst>
                                          <p:attrName>style.visibility</p:attrName>
                                        </p:attrNameLst>
                                      </p:cBhvr>
                                      <p:to>
                                        <p:strVal val="visible"/>
                                      </p:to>
                                    </p:set>
                                    <p:animEffect transition="in" filter="box(out)">
                                      <p:cBhvr>
                                        <p:cTn id="32" dur="1000"/>
                                        <p:tgtEl>
                                          <p:spTgt spid="106501">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106501">
                                            <p:txEl>
                                              <p:pRg st="2" end="2"/>
                                            </p:txEl>
                                          </p:spTgt>
                                        </p:tgtEl>
                                        <p:attrNameLst>
                                          <p:attrName>style.visibility</p:attrName>
                                        </p:attrNameLst>
                                      </p:cBhvr>
                                      <p:to>
                                        <p:strVal val="visible"/>
                                      </p:to>
                                    </p:set>
                                    <p:animEffect transition="in" filter="box(out)">
                                      <p:cBhvr>
                                        <p:cTn id="37" dur="1000"/>
                                        <p:tgtEl>
                                          <p:spTgt spid="10650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500" grpId="0" uiExpand="1" build="p"/>
      <p:bldP spid="106501"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Text Box 4"/>
          <p:cNvSpPr txBox="1">
            <a:spLocks noChangeArrowheads="1"/>
          </p:cNvSpPr>
          <p:nvPr/>
        </p:nvSpPr>
        <p:spPr bwMode="auto">
          <a:xfrm>
            <a:off x="762000" y="381000"/>
            <a:ext cx="7620000" cy="1015663"/>
          </a:xfrm>
          <a:prstGeom prst="rect">
            <a:avLst/>
          </a:prstGeom>
          <a:noFill/>
          <a:ln w="9525">
            <a:noFill/>
            <a:miter lim="800000"/>
            <a:headEnd/>
            <a:tailEnd/>
          </a:ln>
          <a:effectLst/>
        </p:spPr>
        <p:txBody>
          <a:bodyPr>
            <a:spAutoFit/>
          </a:bodyPr>
          <a:lstStyle/>
          <a:p>
            <a:pPr>
              <a:spcBef>
                <a:spcPct val="50000"/>
              </a:spcBef>
              <a:defRPr/>
            </a:pPr>
            <a:r>
              <a:rPr lang="en-US" sz="3600" b="1" i="1" dirty="0">
                <a:effectLst>
                  <a:outerShdw blurRad="38100" dist="38100" dir="2700000" algn="tl">
                    <a:srgbClr val="000000"/>
                  </a:outerShdw>
                </a:effectLst>
                <a:latin typeface="VNI-Times" pitchFamily="2" charset="0"/>
              </a:rPr>
              <a:t>2. </a:t>
            </a:r>
            <a:r>
              <a:rPr lang="en-US" sz="3600" b="1" i="1" dirty="0" err="1">
                <a:effectLst>
                  <a:outerShdw blurRad="38100" dist="38100" dir="2700000" algn="tl">
                    <a:srgbClr val="000000"/>
                  </a:outerShdw>
                </a:effectLst>
                <a:latin typeface="VNI-Times" pitchFamily="2" charset="0"/>
              </a:rPr>
              <a:t>Cô</a:t>
            </a:r>
            <a:r>
              <a:rPr lang="en-US" sz="3600" b="1" i="1" dirty="0">
                <a:effectLst>
                  <a:outerShdw blurRad="38100" dist="38100" dir="2700000" algn="tl">
                    <a:srgbClr val="000000"/>
                  </a:outerShdw>
                </a:effectLst>
                <a:latin typeface="VNI-Times" pitchFamily="2" charset="0"/>
              </a:rPr>
              <a:t> </a:t>
            </a:r>
            <a:r>
              <a:rPr lang="en-US" sz="3600" b="1" i="1" dirty="0" err="1">
                <a:effectLst>
                  <a:outerShdw blurRad="38100" dist="38100" dir="2700000" algn="tl">
                    <a:srgbClr val="000000"/>
                  </a:outerShdw>
                </a:effectLst>
                <a:latin typeface="VNI-Times" pitchFamily="2" charset="0"/>
              </a:rPr>
              <a:t>sôû</a:t>
            </a:r>
            <a:r>
              <a:rPr lang="en-US" sz="3600" b="1" i="1" dirty="0">
                <a:effectLst>
                  <a:outerShdw blurRad="38100" dist="38100" dir="2700000" algn="tl">
                    <a:srgbClr val="000000"/>
                  </a:outerShdw>
                </a:effectLst>
                <a:latin typeface="VNI-Times" pitchFamily="2" charset="0"/>
              </a:rPr>
              <a:t> </a:t>
            </a:r>
            <a:r>
              <a:rPr lang="en-US" sz="3600" b="1" i="1" dirty="0" err="1">
                <a:effectLst>
                  <a:outerShdw blurRad="38100" dist="38100" dir="2700000" algn="tl">
                    <a:srgbClr val="000000"/>
                  </a:outerShdw>
                </a:effectLst>
                <a:latin typeface="VNI-Times" pitchFamily="2" charset="0"/>
              </a:rPr>
              <a:t>thöïc</a:t>
            </a:r>
            <a:r>
              <a:rPr lang="en-US" sz="3600" b="1" i="1" dirty="0">
                <a:effectLst>
                  <a:outerShdw blurRad="38100" dist="38100" dir="2700000" algn="tl">
                    <a:srgbClr val="000000"/>
                  </a:outerShdw>
                </a:effectLst>
                <a:latin typeface="VNI-Times" pitchFamily="2" charset="0"/>
              </a:rPr>
              <a:t> </a:t>
            </a:r>
            <a:r>
              <a:rPr lang="en-US" sz="3600" b="1" i="1" dirty="0" err="1">
                <a:effectLst>
                  <a:outerShdw blurRad="38100" dist="38100" dir="2700000" algn="tl">
                    <a:srgbClr val="000000"/>
                  </a:outerShdw>
                </a:effectLst>
                <a:latin typeface="VNI-Times" pitchFamily="2" charset="0"/>
              </a:rPr>
              <a:t>tieãn</a:t>
            </a:r>
            <a:r>
              <a:rPr lang="en-US" b="1" i="1" dirty="0">
                <a:effectLst>
                  <a:outerShdw blurRad="38100" dist="38100" dir="2700000" algn="tl">
                    <a:srgbClr val="000000"/>
                  </a:outerShdw>
                </a:effectLst>
                <a:latin typeface="VNI-Times" pitchFamily="2" charset="0"/>
              </a:rPr>
              <a:t/>
            </a:r>
            <a:br>
              <a:rPr lang="en-US" b="1" i="1" dirty="0">
                <a:effectLst>
                  <a:outerShdw blurRad="38100" dist="38100" dir="2700000" algn="tl">
                    <a:srgbClr val="000000"/>
                  </a:outerShdw>
                </a:effectLst>
                <a:latin typeface="VNI-Times" pitchFamily="2" charset="0"/>
              </a:rPr>
            </a:br>
            <a:r>
              <a:rPr lang="en-US" sz="2400" b="1" i="1" dirty="0">
                <a:solidFill>
                  <a:srgbClr val="00FF00"/>
                </a:solidFill>
                <a:effectLst>
                  <a:outerShdw blurRad="38100" dist="38100" dir="2700000" algn="tl">
                    <a:srgbClr val="000000"/>
                  </a:outerShdw>
                </a:effectLst>
                <a:latin typeface="VNI-Times" pitchFamily="2" charset="0"/>
              </a:rPr>
              <a:t>a. </a:t>
            </a:r>
            <a:r>
              <a:rPr lang="en-US" sz="2400" b="1" i="1" dirty="0" err="1">
                <a:solidFill>
                  <a:srgbClr val="00FF00"/>
                </a:solidFill>
                <a:effectLst>
                  <a:outerShdw blurRad="38100" dist="38100" dir="2700000" algn="tl">
                    <a:srgbClr val="000000"/>
                  </a:outerShdw>
                </a:effectLst>
                <a:latin typeface="VNI-Times" pitchFamily="2" charset="0"/>
              </a:rPr>
              <a:t>Boái</a:t>
            </a:r>
            <a:r>
              <a:rPr lang="en-US" sz="2400" b="1" i="1" dirty="0">
                <a:solidFill>
                  <a:srgbClr val="00FF00"/>
                </a:solidFill>
                <a:effectLst>
                  <a:outerShdw blurRad="38100" dist="38100" dir="2700000" algn="tl">
                    <a:srgbClr val="000000"/>
                  </a:outerShdw>
                </a:effectLst>
                <a:latin typeface="VNI-Times" pitchFamily="2" charset="0"/>
              </a:rPr>
              <a:t> </a:t>
            </a:r>
            <a:r>
              <a:rPr lang="en-US" sz="2400" b="1" i="1" dirty="0" err="1">
                <a:solidFill>
                  <a:srgbClr val="00FF00"/>
                </a:solidFill>
                <a:effectLst>
                  <a:outerShdw blurRad="38100" dist="38100" dir="2700000" algn="tl">
                    <a:srgbClr val="000000"/>
                  </a:outerShdw>
                </a:effectLst>
                <a:latin typeface="VNI-Times" pitchFamily="2" charset="0"/>
              </a:rPr>
              <a:t>caûnh</a:t>
            </a:r>
            <a:r>
              <a:rPr lang="en-US" sz="2400" b="1" i="1" dirty="0">
                <a:solidFill>
                  <a:srgbClr val="00FF00"/>
                </a:solidFill>
                <a:effectLst>
                  <a:outerShdw blurRad="38100" dist="38100" dir="2700000" algn="tl">
                    <a:srgbClr val="000000"/>
                  </a:outerShdw>
                </a:effectLst>
                <a:latin typeface="VNI-Times" pitchFamily="2" charset="0"/>
              </a:rPr>
              <a:t> </a:t>
            </a:r>
            <a:r>
              <a:rPr lang="en-US" sz="2400" b="1" i="1" dirty="0" err="1">
                <a:solidFill>
                  <a:srgbClr val="00FF00"/>
                </a:solidFill>
                <a:effectLst>
                  <a:outerShdw blurRad="38100" dist="38100" dir="2700000" algn="tl">
                    <a:srgbClr val="000000"/>
                  </a:outerShdw>
                </a:effectLst>
                <a:latin typeface="VNI-Times" pitchFamily="2" charset="0"/>
              </a:rPr>
              <a:t>quoác</a:t>
            </a:r>
            <a:r>
              <a:rPr lang="en-US" sz="2400" b="1" i="1" dirty="0">
                <a:solidFill>
                  <a:srgbClr val="00FF00"/>
                </a:solidFill>
                <a:effectLst>
                  <a:outerShdw blurRad="38100" dist="38100" dir="2700000" algn="tl">
                    <a:srgbClr val="000000"/>
                  </a:outerShdw>
                </a:effectLst>
                <a:latin typeface="VNI-Times" pitchFamily="2" charset="0"/>
              </a:rPr>
              <a:t> </a:t>
            </a:r>
            <a:r>
              <a:rPr lang="en-US" sz="2400" b="1" i="1" dirty="0" err="1">
                <a:solidFill>
                  <a:srgbClr val="00FF00"/>
                </a:solidFill>
                <a:effectLst>
                  <a:outerShdw blurRad="38100" dist="38100" dir="2700000" algn="tl">
                    <a:srgbClr val="000000"/>
                  </a:outerShdw>
                </a:effectLst>
                <a:latin typeface="VNI-Times" pitchFamily="2" charset="0"/>
              </a:rPr>
              <a:t>teá</a:t>
            </a:r>
            <a:r>
              <a:rPr lang="en-US" sz="2400" b="1" i="1" dirty="0">
                <a:effectLst>
                  <a:outerShdw blurRad="38100" dist="38100" dir="2700000" algn="tl">
                    <a:srgbClr val="000000"/>
                  </a:outerShdw>
                </a:effectLst>
                <a:latin typeface="VNI-Times" pitchFamily="2" charset="0"/>
              </a:rPr>
              <a:t>:</a:t>
            </a:r>
            <a:r>
              <a:rPr lang="en-US" sz="2400" b="1" i="1" dirty="0">
                <a:solidFill>
                  <a:schemeClr val="hlink"/>
                </a:solidFill>
                <a:effectLst>
                  <a:outerShdw blurRad="38100" dist="38100" dir="2700000" algn="tl">
                    <a:srgbClr val="000000"/>
                  </a:outerShdw>
                </a:effectLst>
                <a:latin typeface="VNI-Times" pitchFamily="2" charset="0"/>
              </a:rPr>
              <a:t> </a:t>
            </a:r>
            <a:r>
              <a:rPr lang="en-US" sz="2400" b="1" i="1" dirty="0" err="1">
                <a:effectLst>
                  <a:outerShdw blurRad="38100" dist="38100" dir="2700000" algn="tl">
                    <a:srgbClr val="000000"/>
                  </a:outerShdw>
                </a:effectLst>
                <a:latin typeface="VNI-Times" pitchFamily="2" charset="0"/>
              </a:rPr>
              <a:t>Nhöõng</a:t>
            </a:r>
            <a:r>
              <a:rPr lang="en-US" sz="2400" b="1" i="1" dirty="0">
                <a:effectLst>
                  <a:outerShdw blurRad="38100" dist="38100" dir="2700000" algn="tl">
                    <a:srgbClr val="000000"/>
                  </a:outerShdw>
                </a:effectLst>
                <a:latin typeface="VNI-Times" pitchFamily="2" charset="0"/>
              </a:rPr>
              <a:t> </a:t>
            </a:r>
            <a:r>
              <a:rPr lang="en-US" sz="2400" b="1" i="1" dirty="0" err="1">
                <a:effectLst>
                  <a:outerShdw blurRad="38100" dist="38100" dir="2700000" algn="tl">
                    <a:srgbClr val="000000"/>
                  </a:outerShdw>
                </a:effectLst>
                <a:latin typeface="VNI-Times" pitchFamily="2" charset="0"/>
              </a:rPr>
              <a:t>cơ</a:t>
            </a:r>
            <a:r>
              <a:rPr lang="en-US" sz="2400" b="1" i="1" dirty="0">
                <a:effectLst>
                  <a:outerShdw blurRad="38100" dist="38100" dir="2700000" algn="tl">
                    <a:srgbClr val="000000"/>
                  </a:outerShdw>
                </a:effectLst>
                <a:latin typeface="VNI-Times" pitchFamily="2" charset="0"/>
              </a:rPr>
              <a:t> </a:t>
            </a:r>
            <a:r>
              <a:rPr lang="en-US" sz="2400" b="1" i="1" dirty="0" err="1">
                <a:effectLst>
                  <a:outerShdw blurRad="38100" dist="38100" dir="2700000" algn="tl">
                    <a:srgbClr val="000000"/>
                  </a:outerShdw>
                </a:effectLst>
                <a:latin typeface="VNI-Times" pitchFamily="2" charset="0"/>
              </a:rPr>
              <a:t>hội</a:t>
            </a:r>
            <a:r>
              <a:rPr lang="en-US" sz="2400" b="1" i="1" dirty="0">
                <a:effectLst>
                  <a:outerShdw blurRad="38100" dist="38100" dir="2700000" algn="tl">
                    <a:srgbClr val="000000"/>
                  </a:outerShdw>
                </a:effectLst>
                <a:latin typeface="VNI-Times" pitchFamily="2" charset="0"/>
              </a:rPr>
              <a:t> </a:t>
            </a:r>
            <a:r>
              <a:rPr lang="en-US" sz="2400" b="1" i="1" dirty="0" err="1">
                <a:effectLst>
                  <a:outerShdw blurRad="38100" dist="38100" dir="2700000" algn="tl">
                    <a:srgbClr val="000000"/>
                  </a:outerShdw>
                </a:effectLst>
              </a:rPr>
              <a:t>và</a:t>
            </a:r>
            <a:r>
              <a:rPr lang="en-US" sz="2400" b="1" i="1" dirty="0">
                <a:effectLst>
                  <a:outerShdw blurRad="38100" dist="38100" dir="2700000" algn="tl">
                    <a:srgbClr val="000000"/>
                  </a:outerShdw>
                </a:effectLst>
                <a:latin typeface="VNI-Times" pitchFamily="2" charset="0"/>
              </a:rPr>
              <a:t> </a:t>
            </a:r>
            <a:r>
              <a:rPr lang="en-US" sz="2400" b="1" i="1" dirty="0" err="1">
                <a:effectLst>
                  <a:outerShdw blurRad="38100" dist="38100" dir="2700000" algn="tl">
                    <a:srgbClr val="000000"/>
                  </a:outerShdw>
                </a:effectLst>
                <a:latin typeface="VNI-Times" pitchFamily="2" charset="0"/>
              </a:rPr>
              <a:t>thaùch</a:t>
            </a:r>
            <a:r>
              <a:rPr lang="en-US" sz="2400" b="1" i="1" dirty="0">
                <a:effectLst>
                  <a:outerShdw blurRad="38100" dist="38100" dir="2700000" algn="tl">
                    <a:srgbClr val="000000"/>
                  </a:outerShdw>
                </a:effectLst>
                <a:latin typeface="VNI-Times" pitchFamily="2" charset="0"/>
              </a:rPr>
              <a:t> </a:t>
            </a:r>
            <a:r>
              <a:rPr lang="en-US" sz="2400" b="1" i="1" dirty="0" err="1">
                <a:effectLst>
                  <a:outerShdw blurRad="38100" dist="38100" dir="2700000" algn="tl">
                    <a:srgbClr val="000000"/>
                  </a:outerShdw>
                </a:effectLst>
                <a:latin typeface="VNI-Times" pitchFamily="2" charset="0"/>
              </a:rPr>
              <a:t>thöùc</a:t>
            </a:r>
            <a:endParaRPr lang="en-US" sz="2400" b="1" i="1" dirty="0">
              <a:effectLst>
                <a:outerShdw blurRad="38100" dist="38100" dir="2700000" algn="tl">
                  <a:srgbClr val="000000"/>
                </a:outerShdw>
              </a:effectLst>
              <a:latin typeface="VNI-Times" pitchFamily="2" charset="0"/>
            </a:endParaRPr>
          </a:p>
        </p:txBody>
      </p:sp>
      <p:sp>
        <p:nvSpPr>
          <p:cNvPr id="25603" name="Text Box 5"/>
          <p:cNvSpPr txBox="1">
            <a:spLocks noChangeArrowheads="1"/>
          </p:cNvSpPr>
          <p:nvPr/>
        </p:nvSpPr>
        <p:spPr bwMode="auto">
          <a:xfrm>
            <a:off x="914400" y="1828800"/>
            <a:ext cx="2759075" cy="519113"/>
          </a:xfrm>
          <a:prstGeom prst="rect">
            <a:avLst/>
          </a:prstGeom>
          <a:noFill/>
          <a:ln w="9525">
            <a:noFill/>
            <a:miter lim="800000"/>
            <a:headEnd/>
            <a:tailEnd/>
          </a:ln>
        </p:spPr>
        <p:txBody>
          <a:bodyPr>
            <a:spAutoFit/>
          </a:bodyPr>
          <a:lstStyle/>
          <a:p>
            <a:endParaRPr lang="en-US"/>
          </a:p>
        </p:txBody>
      </p:sp>
      <p:sp>
        <p:nvSpPr>
          <p:cNvPr id="124934" name="Text Box 6"/>
          <p:cNvSpPr txBox="1">
            <a:spLocks noChangeArrowheads="1"/>
          </p:cNvSpPr>
          <p:nvPr/>
        </p:nvSpPr>
        <p:spPr bwMode="auto">
          <a:xfrm>
            <a:off x="1219200" y="1600200"/>
            <a:ext cx="1676400" cy="641350"/>
          </a:xfrm>
          <a:prstGeom prst="rect">
            <a:avLst/>
          </a:prstGeom>
          <a:noFill/>
          <a:ln w="9525">
            <a:noFill/>
            <a:miter lim="800000"/>
            <a:headEnd/>
            <a:tailEnd/>
          </a:ln>
        </p:spPr>
        <p:txBody>
          <a:bodyPr>
            <a:spAutoFit/>
          </a:bodyPr>
          <a:lstStyle/>
          <a:p>
            <a:pPr>
              <a:spcBef>
                <a:spcPct val="50000"/>
              </a:spcBef>
            </a:pPr>
            <a:r>
              <a:rPr lang="en-US" sz="3600">
                <a:solidFill>
                  <a:srgbClr val="FF0000"/>
                </a:solidFill>
              </a:rPr>
              <a:t>Cơ hội</a:t>
            </a:r>
          </a:p>
        </p:txBody>
      </p:sp>
      <p:sp>
        <p:nvSpPr>
          <p:cNvPr id="124935" name="Text Box 7"/>
          <p:cNvSpPr txBox="1">
            <a:spLocks noChangeArrowheads="1"/>
          </p:cNvSpPr>
          <p:nvPr/>
        </p:nvSpPr>
        <p:spPr bwMode="auto">
          <a:xfrm>
            <a:off x="685800" y="2286000"/>
            <a:ext cx="3429000" cy="3092450"/>
          </a:xfrm>
          <a:prstGeom prst="rect">
            <a:avLst/>
          </a:prstGeom>
          <a:noFill/>
          <a:ln w="9525">
            <a:noFill/>
            <a:miter lim="800000"/>
            <a:headEnd/>
            <a:tailEnd/>
          </a:ln>
        </p:spPr>
        <p:txBody>
          <a:bodyPr>
            <a:spAutoFit/>
          </a:bodyPr>
          <a:lstStyle/>
          <a:p>
            <a:pPr algn="just">
              <a:spcBef>
                <a:spcPct val="50000"/>
              </a:spcBef>
            </a:pPr>
            <a:r>
              <a:rPr lang="en-US" sz="3000"/>
              <a:t>- Tiếp thu, tiếp biến tinh hoa văn hóa nhân loại…</a:t>
            </a:r>
          </a:p>
          <a:p>
            <a:pPr algn="just">
              <a:spcBef>
                <a:spcPct val="50000"/>
              </a:spcBef>
            </a:pPr>
            <a:r>
              <a:rPr lang="en-US" sz="3000"/>
              <a:t>- Quảng bá dân tộc thông qua các giá trị văn hóa…</a:t>
            </a:r>
          </a:p>
        </p:txBody>
      </p:sp>
      <p:sp>
        <p:nvSpPr>
          <p:cNvPr id="124936" name="Text Box 8"/>
          <p:cNvSpPr txBox="1">
            <a:spLocks noChangeArrowheads="1"/>
          </p:cNvSpPr>
          <p:nvPr/>
        </p:nvSpPr>
        <p:spPr bwMode="auto">
          <a:xfrm>
            <a:off x="5638800" y="1524000"/>
            <a:ext cx="3048000" cy="641350"/>
          </a:xfrm>
          <a:prstGeom prst="rect">
            <a:avLst/>
          </a:prstGeom>
          <a:noFill/>
          <a:ln w="9525">
            <a:noFill/>
            <a:miter lim="800000"/>
            <a:headEnd/>
            <a:tailEnd/>
          </a:ln>
        </p:spPr>
        <p:txBody>
          <a:bodyPr wrap="square">
            <a:spAutoFit/>
          </a:bodyPr>
          <a:lstStyle/>
          <a:p>
            <a:pPr>
              <a:spcBef>
                <a:spcPct val="50000"/>
              </a:spcBef>
            </a:pPr>
            <a:r>
              <a:rPr lang="en-US" sz="3600">
                <a:solidFill>
                  <a:srgbClr val="FF0000"/>
                </a:solidFill>
              </a:rPr>
              <a:t>Thách thức</a:t>
            </a:r>
          </a:p>
        </p:txBody>
      </p:sp>
      <p:sp>
        <p:nvSpPr>
          <p:cNvPr id="124937" name="Text Box 9"/>
          <p:cNvSpPr txBox="1">
            <a:spLocks noChangeArrowheads="1"/>
          </p:cNvSpPr>
          <p:nvPr/>
        </p:nvSpPr>
        <p:spPr bwMode="auto">
          <a:xfrm>
            <a:off x="4572000" y="2286000"/>
            <a:ext cx="4343400" cy="3092450"/>
          </a:xfrm>
          <a:prstGeom prst="rect">
            <a:avLst/>
          </a:prstGeom>
          <a:noFill/>
          <a:ln w="9525">
            <a:noFill/>
            <a:miter lim="800000"/>
            <a:headEnd/>
            <a:tailEnd/>
          </a:ln>
        </p:spPr>
        <p:txBody>
          <a:bodyPr>
            <a:spAutoFit/>
          </a:bodyPr>
          <a:lstStyle/>
          <a:p>
            <a:pPr algn="just">
              <a:spcBef>
                <a:spcPct val="50000"/>
              </a:spcBef>
              <a:buFontTx/>
              <a:buChar char="-"/>
            </a:pPr>
            <a:r>
              <a:rPr lang="en-US" sz="3000"/>
              <a:t> Nhất thể hóa trong văn hóa, đế quốc chủ nghĩa trong văn hóa…</a:t>
            </a:r>
          </a:p>
          <a:p>
            <a:pPr algn="just">
              <a:spcBef>
                <a:spcPct val="50000"/>
              </a:spcBef>
              <a:buFontTx/>
              <a:buChar char="-"/>
            </a:pPr>
            <a:r>
              <a:rPr lang="en-US" sz="3000"/>
              <a:t> Tuyệt đối hóa mô hình phát triển dân tộc (Tây Âu hóa – Mỹ hóa…)</a:t>
            </a:r>
          </a:p>
        </p:txBody>
      </p:sp>
      <p:sp>
        <p:nvSpPr>
          <p:cNvPr id="8" name="Rectangle 7"/>
          <p:cNvSpPr>
            <a:spLocks noChangeArrowheads="1"/>
          </p:cNvSpPr>
          <p:nvPr/>
        </p:nvSpPr>
        <p:spPr bwMode="auto">
          <a:xfrm>
            <a:off x="838200" y="5562600"/>
            <a:ext cx="8001000" cy="1016000"/>
          </a:xfrm>
          <a:prstGeom prst="rect">
            <a:avLst/>
          </a:prstGeom>
          <a:noFill/>
          <a:ln w="9525">
            <a:noFill/>
            <a:miter lim="800000"/>
            <a:headEnd/>
            <a:tailEnd/>
          </a:ln>
        </p:spPr>
        <p:txBody>
          <a:bodyPr wrap="square">
            <a:spAutoFit/>
          </a:bodyPr>
          <a:lstStyle/>
          <a:p>
            <a:pPr algn="just" eaLnBrk="1" hangingPunct="1"/>
            <a:r>
              <a:rPr lang="en-US" sz="3000">
                <a:solidFill>
                  <a:srgbClr val="FFFF00"/>
                </a:solidFill>
                <a:sym typeface="Wingdings" pitchFamily="2" charset="2"/>
              </a:rPr>
              <a:t> VĂN HÓA chính là bản lĩnh, sức đề kháng của dân tộc để hội nhập và phát triển…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24934"/>
                                        </p:tgtEl>
                                        <p:attrNameLst>
                                          <p:attrName>style.visibility</p:attrName>
                                        </p:attrNameLst>
                                      </p:cBhvr>
                                      <p:to>
                                        <p:strVal val="visible"/>
                                      </p:to>
                                    </p:set>
                                    <p:animEffect transition="in" filter="wheel(4)">
                                      <p:cBhvr>
                                        <p:cTn id="7" dur="2000"/>
                                        <p:tgtEl>
                                          <p:spTgt spid="12493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24936"/>
                                        </p:tgtEl>
                                        <p:attrNameLst>
                                          <p:attrName>style.visibility</p:attrName>
                                        </p:attrNameLst>
                                      </p:cBhvr>
                                      <p:to>
                                        <p:strVal val="visible"/>
                                      </p:to>
                                    </p:set>
                                    <p:animEffect transition="in" filter="wheel(4)">
                                      <p:cBhvr>
                                        <p:cTn id="12" dur="2000"/>
                                        <p:tgtEl>
                                          <p:spTgt spid="124936"/>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124935">
                                            <p:txEl>
                                              <p:pRg st="0" end="0"/>
                                            </p:txEl>
                                          </p:spTgt>
                                        </p:tgtEl>
                                        <p:attrNameLst>
                                          <p:attrName>style.visibility</p:attrName>
                                        </p:attrNameLst>
                                      </p:cBhvr>
                                      <p:to>
                                        <p:strVal val="visible"/>
                                      </p:to>
                                    </p:set>
                                    <p:anim calcmode="lin" valueType="num">
                                      <p:cBhvr additive="base">
                                        <p:cTn id="17" dur="5000" fill="hold"/>
                                        <p:tgtEl>
                                          <p:spTgt spid="124935">
                                            <p:txEl>
                                              <p:pRg st="0" end="0"/>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1249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7" presetClass="entr" presetSubtype="4" fill="hold" nodeType="clickEffect">
                                  <p:stCondLst>
                                    <p:cond delay="0"/>
                                  </p:stCondLst>
                                  <p:childTnLst>
                                    <p:set>
                                      <p:cBhvr>
                                        <p:cTn id="22" dur="1" fill="hold">
                                          <p:stCondLst>
                                            <p:cond delay="0"/>
                                          </p:stCondLst>
                                        </p:cTn>
                                        <p:tgtEl>
                                          <p:spTgt spid="124935">
                                            <p:txEl>
                                              <p:pRg st="1" end="1"/>
                                            </p:txEl>
                                          </p:spTgt>
                                        </p:tgtEl>
                                        <p:attrNameLst>
                                          <p:attrName>style.visibility</p:attrName>
                                        </p:attrNameLst>
                                      </p:cBhvr>
                                      <p:to>
                                        <p:strVal val="visible"/>
                                      </p:to>
                                    </p:set>
                                    <p:anim calcmode="lin" valueType="num">
                                      <p:cBhvr additive="base">
                                        <p:cTn id="23" dur="5000" fill="hold"/>
                                        <p:tgtEl>
                                          <p:spTgt spid="124935">
                                            <p:txEl>
                                              <p:pRg st="1" end="1"/>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1249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7" presetClass="entr" presetSubtype="4" fill="hold" nodeType="clickEffect">
                                  <p:stCondLst>
                                    <p:cond delay="0"/>
                                  </p:stCondLst>
                                  <p:childTnLst>
                                    <p:set>
                                      <p:cBhvr>
                                        <p:cTn id="28" dur="1" fill="hold">
                                          <p:stCondLst>
                                            <p:cond delay="0"/>
                                          </p:stCondLst>
                                        </p:cTn>
                                        <p:tgtEl>
                                          <p:spTgt spid="124937">
                                            <p:txEl>
                                              <p:pRg st="0" end="0"/>
                                            </p:txEl>
                                          </p:spTgt>
                                        </p:tgtEl>
                                        <p:attrNameLst>
                                          <p:attrName>style.visibility</p:attrName>
                                        </p:attrNameLst>
                                      </p:cBhvr>
                                      <p:to>
                                        <p:strVal val="visible"/>
                                      </p:to>
                                    </p:set>
                                    <p:anim calcmode="lin" valueType="num">
                                      <p:cBhvr additive="base">
                                        <p:cTn id="29" dur="5000" fill="hold"/>
                                        <p:tgtEl>
                                          <p:spTgt spid="124937">
                                            <p:txEl>
                                              <p:pRg st="0" end="0"/>
                                            </p:txEl>
                                          </p:spTgt>
                                        </p:tgtEl>
                                        <p:attrNameLst>
                                          <p:attrName>ppt_x</p:attrName>
                                        </p:attrNameLst>
                                      </p:cBhvr>
                                      <p:tavLst>
                                        <p:tav tm="0">
                                          <p:val>
                                            <p:strVal val="#ppt_x"/>
                                          </p:val>
                                        </p:tav>
                                        <p:tav tm="100000">
                                          <p:val>
                                            <p:strVal val="#ppt_x"/>
                                          </p:val>
                                        </p:tav>
                                      </p:tavLst>
                                    </p:anim>
                                    <p:anim calcmode="lin" valueType="num">
                                      <p:cBhvr additive="base">
                                        <p:cTn id="30" dur="5000" fill="hold"/>
                                        <p:tgtEl>
                                          <p:spTgt spid="12493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7" presetClass="entr" presetSubtype="4" fill="hold" nodeType="clickEffect">
                                  <p:stCondLst>
                                    <p:cond delay="0"/>
                                  </p:stCondLst>
                                  <p:childTnLst>
                                    <p:set>
                                      <p:cBhvr>
                                        <p:cTn id="34" dur="1" fill="hold">
                                          <p:stCondLst>
                                            <p:cond delay="0"/>
                                          </p:stCondLst>
                                        </p:cTn>
                                        <p:tgtEl>
                                          <p:spTgt spid="124937">
                                            <p:txEl>
                                              <p:pRg st="1" end="1"/>
                                            </p:txEl>
                                          </p:spTgt>
                                        </p:tgtEl>
                                        <p:attrNameLst>
                                          <p:attrName>style.visibility</p:attrName>
                                        </p:attrNameLst>
                                      </p:cBhvr>
                                      <p:to>
                                        <p:strVal val="visible"/>
                                      </p:to>
                                    </p:set>
                                    <p:anim calcmode="lin" valueType="num">
                                      <p:cBhvr additive="base">
                                        <p:cTn id="35" dur="5000" fill="hold"/>
                                        <p:tgtEl>
                                          <p:spTgt spid="124937">
                                            <p:txEl>
                                              <p:pRg st="1" end="1"/>
                                            </p:txEl>
                                          </p:spTgt>
                                        </p:tgtEl>
                                        <p:attrNameLst>
                                          <p:attrName>ppt_x</p:attrName>
                                        </p:attrNameLst>
                                      </p:cBhvr>
                                      <p:tavLst>
                                        <p:tav tm="0">
                                          <p:val>
                                            <p:strVal val="#ppt_x"/>
                                          </p:val>
                                        </p:tav>
                                        <p:tav tm="100000">
                                          <p:val>
                                            <p:strVal val="#ppt_x"/>
                                          </p:val>
                                        </p:tav>
                                      </p:tavLst>
                                    </p:anim>
                                    <p:anim calcmode="lin" valueType="num">
                                      <p:cBhvr additive="base">
                                        <p:cTn id="36" dur="5000" fill="hold"/>
                                        <p:tgtEl>
                                          <p:spTgt spid="12493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4" grpId="0"/>
      <p:bldP spid="124936"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6" name="Text Box 4"/>
          <p:cNvSpPr txBox="1">
            <a:spLocks noChangeArrowheads="1"/>
          </p:cNvSpPr>
          <p:nvPr/>
        </p:nvSpPr>
        <p:spPr bwMode="auto">
          <a:xfrm>
            <a:off x="457200" y="304800"/>
            <a:ext cx="8001000" cy="1374735"/>
          </a:xfrm>
          <a:prstGeom prst="rect">
            <a:avLst/>
          </a:prstGeom>
          <a:noFill/>
          <a:ln w="9525">
            <a:noFill/>
            <a:miter lim="800000"/>
            <a:headEnd/>
            <a:tailEnd/>
          </a:ln>
          <a:effectLst/>
        </p:spPr>
        <p:txBody>
          <a:bodyPr>
            <a:spAutoFit/>
          </a:bodyPr>
          <a:lstStyle/>
          <a:p>
            <a:pPr>
              <a:lnSpc>
                <a:spcPts val="5000"/>
              </a:lnSpc>
              <a:spcBef>
                <a:spcPct val="50000"/>
              </a:spcBef>
              <a:defRPr/>
            </a:pPr>
            <a:r>
              <a:rPr lang="en-US" sz="3600" b="1" i="1" dirty="0">
                <a:effectLst>
                  <a:outerShdw blurRad="38100" dist="38100" dir="2700000" algn="tl">
                    <a:srgbClr val="000000"/>
                  </a:outerShdw>
                </a:effectLst>
              </a:rPr>
              <a:t>2. </a:t>
            </a:r>
            <a:r>
              <a:rPr lang="en-US" sz="3600" b="1" i="1" dirty="0" err="1">
                <a:effectLst>
                  <a:outerShdw blurRad="38100" dist="38100" dir="2700000" algn="tl">
                    <a:srgbClr val="000000"/>
                  </a:outerShdw>
                </a:effectLst>
                <a:latin typeface="VNI-Helve-Condense" pitchFamily="2" charset="0"/>
              </a:rPr>
              <a:t>Cô</a:t>
            </a:r>
            <a:r>
              <a:rPr lang="en-US" sz="3600" b="1" i="1" dirty="0">
                <a:effectLst>
                  <a:outerShdw blurRad="38100" dist="38100" dir="2700000" algn="tl">
                    <a:srgbClr val="000000"/>
                  </a:outerShdw>
                </a:effectLst>
                <a:latin typeface="VNI-Helve-Condense" pitchFamily="2" charset="0"/>
              </a:rPr>
              <a:t> </a:t>
            </a:r>
            <a:r>
              <a:rPr lang="en-US" sz="3600" b="1" i="1" dirty="0" err="1">
                <a:effectLst>
                  <a:outerShdw blurRad="38100" dist="38100" dir="2700000" algn="tl">
                    <a:srgbClr val="000000"/>
                  </a:outerShdw>
                </a:effectLst>
                <a:latin typeface="VNI-Helve-Condense" pitchFamily="2" charset="0"/>
              </a:rPr>
              <a:t>sôû</a:t>
            </a:r>
            <a:r>
              <a:rPr lang="en-US" sz="3600" b="1" i="1" dirty="0">
                <a:effectLst>
                  <a:outerShdw blurRad="38100" dist="38100" dir="2700000" algn="tl">
                    <a:srgbClr val="000000"/>
                  </a:outerShdw>
                </a:effectLst>
                <a:latin typeface="VNI-Helve-Condense" pitchFamily="2" charset="0"/>
              </a:rPr>
              <a:t> </a:t>
            </a:r>
            <a:r>
              <a:rPr lang="en-US" sz="3600" b="1" i="1" dirty="0" err="1">
                <a:effectLst>
                  <a:outerShdw blurRad="38100" dist="38100" dir="2700000" algn="tl">
                    <a:srgbClr val="000000"/>
                  </a:outerShdw>
                </a:effectLst>
                <a:latin typeface="VNI-Helve-Condense" pitchFamily="2" charset="0"/>
              </a:rPr>
              <a:t>thöïc</a:t>
            </a:r>
            <a:r>
              <a:rPr lang="en-US" sz="3600" b="1" i="1" dirty="0">
                <a:effectLst>
                  <a:outerShdw blurRad="38100" dist="38100" dir="2700000" algn="tl">
                    <a:srgbClr val="000000"/>
                  </a:outerShdw>
                </a:effectLst>
                <a:latin typeface="VNI-Helve-Condense" pitchFamily="2" charset="0"/>
              </a:rPr>
              <a:t> </a:t>
            </a:r>
            <a:r>
              <a:rPr lang="en-US" sz="3600" b="1" i="1" dirty="0" err="1">
                <a:effectLst>
                  <a:outerShdw blurRad="38100" dist="38100" dir="2700000" algn="tl">
                    <a:srgbClr val="000000"/>
                  </a:outerShdw>
                </a:effectLst>
                <a:latin typeface="VNI-Helve-Condense" pitchFamily="2" charset="0"/>
              </a:rPr>
              <a:t>tieãn</a:t>
            </a:r>
            <a:r>
              <a:rPr lang="en-US" b="1" i="1" dirty="0">
                <a:effectLst>
                  <a:outerShdw blurRad="38100" dist="38100" dir="2700000" algn="tl">
                    <a:srgbClr val="000000"/>
                  </a:outerShdw>
                </a:effectLst>
                <a:latin typeface="VNI-Helve-Condense" pitchFamily="2" charset="0"/>
              </a:rPr>
              <a:t/>
            </a:r>
            <a:br>
              <a:rPr lang="en-US" b="1" i="1" dirty="0">
                <a:effectLst>
                  <a:outerShdw blurRad="38100" dist="38100" dir="2700000" algn="tl">
                    <a:srgbClr val="000000"/>
                  </a:outerShdw>
                </a:effectLst>
                <a:latin typeface="VNI-Helve-Condense" pitchFamily="2" charset="0"/>
              </a:rPr>
            </a:br>
            <a:r>
              <a:rPr lang="en-US" sz="2400" b="1" i="1" dirty="0">
                <a:solidFill>
                  <a:srgbClr val="FFFF00"/>
                </a:solidFill>
                <a:effectLst>
                  <a:outerShdw blurRad="38100" dist="38100" dir="2700000" algn="tl">
                    <a:srgbClr val="000000"/>
                  </a:outerShdw>
                </a:effectLst>
                <a:latin typeface="VNI-Helve-Condense" pitchFamily="2" charset="0"/>
              </a:rPr>
              <a:t>a. </a:t>
            </a:r>
            <a:r>
              <a:rPr lang="en-US" sz="2400" b="1" i="1" dirty="0" err="1">
                <a:solidFill>
                  <a:srgbClr val="FFFF00"/>
                </a:solidFill>
                <a:effectLst>
                  <a:outerShdw blurRad="38100" dist="38100" dir="2700000" algn="tl">
                    <a:srgbClr val="000000"/>
                  </a:outerShdw>
                </a:effectLst>
                <a:latin typeface="VNI-Helve-Condense" pitchFamily="2" charset="0"/>
              </a:rPr>
              <a:t>Boái</a:t>
            </a:r>
            <a:r>
              <a:rPr lang="en-US" sz="2400" b="1" i="1" dirty="0">
                <a:solidFill>
                  <a:srgbClr val="FFFF00"/>
                </a:solidFill>
                <a:effectLst>
                  <a:outerShdw blurRad="38100" dist="38100" dir="2700000" algn="tl">
                    <a:srgbClr val="000000"/>
                  </a:outerShdw>
                </a:effectLst>
                <a:latin typeface="VNI-Helve-Condense" pitchFamily="2" charset="0"/>
              </a:rPr>
              <a:t> </a:t>
            </a:r>
            <a:r>
              <a:rPr lang="en-US" sz="2400" b="1" i="1" dirty="0" err="1">
                <a:solidFill>
                  <a:srgbClr val="FFFF00"/>
                </a:solidFill>
                <a:effectLst>
                  <a:outerShdw blurRad="38100" dist="38100" dir="2700000" algn="tl">
                    <a:srgbClr val="000000"/>
                  </a:outerShdw>
                </a:effectLst>
                <a:latin typeface="VNI-Helve-Condense" pitchFamily="2" charset="0"/>
              </a:rPr>
              <a:t>caûnh</a:t>
            </a:r>
            <a:r>
              <a:rPr lang="en-US" sz="2400" b="1" i="1" dirty="0">
                <a:solidFill>
                  <a:srgbClr val="FFFF00"/>
                </a:solidFill>
                <a:effectLst>
                  <a:outerShdw blurRad="38100" dist="38100" dir="2700000" algn="tl">
                    <a:srgbClr val="000000"/>
                  </a:outerShdw>
                </a:effectLst>
                <a:latin typeface="VNI-Helve-Condense" pitchFamily="2" charset="0"/>
              </a:rPr>
              <a:t> </a:t>
            </a:r>
            <a:r>
              <a:rPr lang="en-US" sz="2400" b="1" i="1" dirty="0" err="1">
                <a:solidFill>
                  <a:srgbClr val="FFFF00"/>
                </a:solidFill>
                <a:effectLst>
                  <a:outerShdw blurRad="38100" dist="38100" dir="2700000" algn="tl">
                    <a:srgbClr val="000000"/>
                  </a:outerShdw>
                </a:effectLst>
                <a:latin typeface="VNI-Helve-Condense" pitchFamily="2" charset="0"/>
              </a:rPr>
              <a:t>quoác</a:t>
            </a:r>
            <a:r>
              <a:rPr lang="en-US" sz="2400" b="1" i="1" dirty="0">
                <a:solidFill>
                  <a:srgbClr val="FFFF00"/>
                </a:solidFill>
                <a:effectLst>
                  <a:outerShdw blurRad="38100" dist="38100" dir="2700000" algn="tl">
                    <a:srgbClr val="000000"/>
                  </a:outerShdw>
                </a:effectLst>
                <a:latin typeface="VNI-Helve-Condense" pitchFamily="2" charset="0"/>
              </a:rPr>
              <a:t> </a:t>
            </a:r>
            <a:r>
              <a:rPr lang="en-US" sz="2400" b="1" i="1" dirty="0" err="1">
                <a:solidFill>
                  <a:srgbClr val="FFFF00"/>
                </a:solidFill>
                <a:effectLst>
                  <a:outerShdw blurRad="38100" dist="38100" dir="2700000" algn="tl">
                    <a:srgbClr val="000000"/>
                  </a:outerShdw>
                </a:effectLst>
                <a:latin typeface="VNI-Helve-Condense" pitchFamily="2" charset="0"/>
              </a:rPr>
              <a:t>teá</a:t>
            </a:r>
            <a:r>
              <a:rPr lang="en-US" sz="2400" b="1" i="1" dirty="0">
                <a:solidFill>
                  <a:srgbClr val="FFFF00"/>
                </a:solidFill>
                <a:effectLst>
                  <a:outerShdw blurRad="38100" dist="38100" dir="2700000" algn="tl">
                    <a:srgbClr val="000000"/>
                  </a:outerShdw>
                </a:effectLst>
                <a:latin typeface="VNI-Helve-Condense" pitchFamily="2" charset="0"/>
              </a:rPr>
              <a:t> - </a:t>
            </a:r>
            <a:r>
              <a:rPr lang="en-US" sz="2400" b="1" i="1" dirty="0" err="1">
                <a:effectLst>
                  <a:outerShdw blurRad="38100" dist="38100" dir="2700000" algn="tl">
                    <a:srgbClr val="000000"/>
                  </a:outerShdw>
                </a:effectLst>
                <a:latin typeface="VNI-Helve-Condense" pitchFamily="2" charset="0"/>
              </a:rPr>
              <a:t>Nhöõng</a:t>
            </a:r>
            <a:r>
              <a:rPr lang="en-US" sz="2400" b="1" i="1" dirty="0">
                <a:effectLst>
                  <a:outerShdw blurRad="38100" dist="38100" dir="2700000" algn="tl">
                    <a:srgbClr val="000000"/>
                  </a:outerShdw>
                </a:effectLst>
                <a:latin typeface="VNI-Helve-Condense" pitchFamily="2" charset="0"/>
              </a:rPr>
              <a:t> </a:t>
            </a:r>
            <a:r>
              <a:rPr lang="en-US" sz="2400" b="1" i="1" dirty="0" err="1">
                <a:effectLst>
                  <a:outerShdw blurRad="38100" dist="38100" dir="2700000" algn="tl">
                    <a:srgbClr val="000000"/>
                  </a:outerShdw>
                </a:effectLst>
                <a:latin typeface="VNI-Helve-Condense" pitchFamily="2" charset="0"/>
              </a:rPr>
              <a:t>cơ</a:t>
            </a:r>
            <a:r>
              <a:rPr lang="en-US" sz="2400" b="1" i="1" dirty="0">
                <a:effectLst>
                  <a:outerShdw blurRad="38100" dist="38100" dir="2700000" algn="tl">
                    <a:srgbClr val="000000"/>
                  </a:outerShdw>
                </a:effectLst>
                <a:latin typeface="VNI-Helve-Condense" pitchFamily="2" charset="0"/>
              </a:rPr>
              <a:t> </a:t>
            </a:r>
            <a:r>
              <a:rPr lang="en-US" sz="2400" b="1" i="1" dirty="0" err="1">
                <a:effectLst>
                  <a:outerShdw blurRad="38100" dist="38100" dir="2700000" algn="tl">
                    <a:srgbClr val="000000"/>
                  </a:outerShdw>
                </a:effectLst>
                <a:latin typeface="VNI-Helve-Condense" pitchFamily="2" charset="0"/>
              </a:rPr>
              <a:t>hội</a:t>
            </a:r>
            <a:r>
              <a:rPr lang="en-US" sz="2400" b="1" i="1" dirty="0">
                <a:effectLst>
                  <a:outerShdw blurRad="38100" dist="38100" dir="2700000" algn="tl">
                    <a:srgbClr val="000000"/>
                  </a:outerShdw>
                </a:effectLst>
                <a:latin typeface="VNI-Helve-Condense" pitchFamily="2" charset="0"/>
              </a:rPr>
              <a:t> </a:t>
            </a:r>
            <a:r>
              <a:rPr lang="en-US" sz="2400" b="1" i="1" dirty="0" err="1">
                <a:effectLst>
                  <a:outerShdw blurRad="38100" dist="38100" dir="2700000" algn="tl">
                    <a:srgbClr val="000000"/>
                  </a:outerShdw>
                </a:effectLst>
              </a:rPr>
              <a:t>và</a:t>
            </a:r>
            <a:r>
              <a:rPr lang="en-US" sz="2400" b="1" i="1" dirty="0">
                <a:effectLst>
                  <a:outerShdw blurRad="38100" dist="38100" dir="2700000" algn="tl">
                    <a:srgbClr val="000000"/>
                  </a:outerShdw>
                </a:effectLst>
              </a:rPr>
              <a:t> </a:t>
            </a:r>
            <a:r>
              <a:rPr lang="en-US" sz="2400" b="1" i="1" dirty="0" err="1">
                <a:effectLst>
                  <a:outerShdw blurRad="38100" dist="38100" dir="2700000" algn="tl">
                    <a:srgbClr val="000000"/>
                  </a:outerShdw>
                </a:effectLst>
                <a:latin typeface="VNI-Helve-Condense" pitchFamily="2" charset="0"/>
              </a:rPr>
              <a:t>thaùch</a:t>
            </a:r>
            <a:r>
              <a:rPr lang="en-US" sz="2400" b="1" i="1" dirty="0">
                <a:effectLst>
                  <a:outerShdw blurRad="38100" dist="38100" dir="2700000" algn="tl">
                    <a:srgbClr val="000000"/>
                  </a:outerShdw>
                </a:effectLst>
                <a:latin typeface="VNI-Helve-Condense" pitchFamily="2" charset="0"/>
              </a:rPr>
              <a:t> </a:t>
            </a:r>
            <a:r>
              <a:rPr lang="en-US" sz="2400" b="1" i="1" dirty="0" err="1">
                <a:effectLst>
                  <a:outerShdw blurRad="38100" dist="38100" dir="2700000" algn="tl">
                    <a:srgbClr val="000000"/>
                  </a:outerShdw>
                </a:effectLst>
                <a:latin typeface="VNI-Helve-Condense" pitchFamily="2" charset="0"/>
              </a:rPr>
              <a:t>thöùc</a:t>
            </a:r>
            <a:endParaRPr lang="en-US" sz="2400" dirty="0">
              <a:latin typeface="VNI-Helve-Condense" pitchFamily="2" charset="0"/>
            </a:endParaRPr>
          </a:p>
        </p:txBody>
      </p:sp>
      <p:sp>
        <p:nvSpPr>
          <p:cNvPr id="125957" name="Text Box 5"/>
          <p:cNvSpPr txBox="1">
            <a:spLocks noChangeArrowheads="1"/>
          </p:cNvSpPr>
          <p:nvPr/>
        </p:nvSpPr>
        <p:spPr bwMode="auto">
          <a:xfrm>
            <a:off x="838200" y="1828800"/>
            <a:ext cx="7924800" cy="1066800"/>
          </a:xfrm>
          <a:prstGeom prst="rect">
            <a:avLst/>
          </a:prstGeom>
          <a:noFill/>
          <a:ln w="9525">
            <a:noFill/>
            <a:miter lim="800000"/>
            <a:headEnd/>
            <a:tailEnd/>
          </a:ln>
        </p:spPr>
        <p:txBody>
          <a:bodyPr>
            <a:spAutoFit/>
          </a:bodyPr>
          <a:lstStyle/>
          <a:p>
            <a:pPr algn="ctr">
              <a:spcBef>
                <a:spcPct val="50000"/>
              </a:spcBef>
            </a:pPr>
            <a:r>
              <a:rPr lang="en-US" sz="3200"/>
              <a:t>Những thực tiễn khác trên thế giới mà CN phải đối mặt:</a:t>
            </a:r>
          </a:p>
        </p:txBody>
      </p:sp>
      <p:sp>
        <p:nvSpPr>
          <p:cNvPr id="125958" name="Text Box 6"/>
          <p:cNvSpPr txBox="1">
            <a:spLocks noChangeArrowheads="1"/>
          </p:cNvSpPr>
          <p:nvPr/>
        </p:nvSpPr>
        <p:spPr bwMode="auto">
          <a:xfrm>
            <a:off x="685800" y="3124200"/>
            <a:ext cx="4191000" cy="3200400"/>
          </a:xfrm>
          <a:prstGeom prst="rect">
            <a:avLst/>
          </a:prstGeom>
          <a:noFill/>
          <a:ln w="9525">
            <a:noFill/>
            <a:miter lim="800000"/>
            <a:headEnd/>
            <a:tailEnd/>
          </a:ln>
        </p:spPr>
        <p:txBody>
          <a:bodyPr wrap="square">
            <a:spAutoFit/>
          </a:bodyPr>
          <a:lstStyle/>
          <a:p>
            <a:pPr algn="just">
              <a:spcBef>
                <a:spcPts val="600"/>
              </a:spcBef>
              <a:spcAft>
                <a:spcPts val="600"/>
              </a:spcAft>
              <a:buFontTx/>
              <a:buChar char="-"/>
            </a:pPr>
            <a:r>
              <a:rPr lang="en-US" sz="3200"/>
              <a:t> Cuộc chạy đua về KHCN và nguồn nhân lực chất lượng cao</a:t>
            </a:r>
          </a:p>
          <a:p>
            <a:pPr algn="just">
              <a:spcBef>
                <a:spcPts val="600"/>
              </a:spcBef>
              <a:spcAft>
                <a:spcPts val="600"/>
              </a:spcAft>
              <a:buFontTx/>
              <a:buChar char="-"/>
            </a:pPr>
            <a:r>
              <a:rPr lang="en-US" sz="3200"/>
              <a:t> Sự suy thoái KT, các giá trị đạo đức, v</a:t>
            </a:r>
            <a:r>
              <a:rPr lang="vi-VN" sz="3200"/>
              <a:t>ăn hóa</a:t>
            </a:r>
            <a:r>
              <a:rPr lang="en-US" sz="3200"/>
              <a:t>, xã hội…</a:t>
            </a:r>
          </a:p>
        </p:txBody>
      </p:sp>
      <p:sp>
        <p:nvSpPr>
          <p:cNvPr id="125960" name="Line 8"/>
          <p:cNvSpPr>
            <a:spLocks noChangeShapeType="1"/>
          </p:cNvSpPr>
          <p:nvPr/>
        </p:nvSpPr>
        <p:spPr bwMode="auto">
          <a:xfrm>
            <a:off x="5029200" y="4572000"/>
            <a:ext cx="990600" cy="0"/>
          </a:xfrm>
          <a:prstGeom prst="line">
            <a:avLst/>
          </a:prstGeom>
          <a:ln>
            <a:headEnd/>
            <a:tailEnd type="triangle" w="med" len="med"/>
          </a:ln>
        </p:spPr>
        <p:style>
          <a:lnRef idx="3">
            <a:schemeClr val="accent1"/>
          </a:lnRef>
          <a:fillRef idx="0">
            <a:schemeClr val="accent1"/>
          </a:fillRef>
          <a:effectRef idx="2">
            <a:schemeClr val="accent1"/>
          </a:effectRef>
          <a:fontRef idx="minor">
            <a:schemeClr val="tx1"/>
          </a:fontRef>
        </p:style>
        <p:txBody>
          <a:bodyPr/>
          <a:lstStyle/>
          <a:p>
            <a:pPr>
              <a:defRPr/>
            </a:pPr>
            <a:endParaRPr lang="en-US"/>
          </a:p>
        </p:txBody>
      </p:sp>
      <p:sp>
        <p:nvSpPr>
          <p:cNvPr id="125961" name="Text Box 9"/>
          <p:cNvSpPr txBox="1">
            <a:spLocks noChangeArrowheads="1"/>
          </p:cNvSpPr>
          <p:nvPr/>
        </p:nvSpPr>
        <p:spPr bwMode="auto">
          <a:xfrm>
            <a:off x="5867400" y="3840163"/>
            <a:ext cx="3124200" cy="1570037"/>
          </a:xfrm>
          <a:prstGeom prst="rect">
            <a:avLst/>
          </a:prstGeom>
          <a:noFill/>
          <a:ln w="9525">
            <a:noFill/>
            <a:miter lim="800000"/>
            <a:headEnd/>
            <a:tailEnd/>
          </a:ln>
        </p:spPr>
        <p:txBody>
          <a:bodyPr>
            <a:spAutoFit/>
          </a:bodyPr>
          <a:lstStyle/>
          <a:p>
            <a:pPr algn="ctr">
              <a:spcBef>
                <a:spcPct val="50000"/>
              </a:spcBef>
            </a:pPr>
            <a:r>
              <a:rPr lang="en-US" sz="3200">
                <a:solidFill>
                  <a:srgbClr val="FFFF00"/>
                </a:solidFill>
              </a:rPr>
              <a:t>Các quốc gia lao vào các “cuộc chiến mới”…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25957"/>
                                        </p:tgtEl>
                                        <p:attrNameLst>
                                          <p:attrName>style.visibility</p:attrName>
                                        </p:attrNameLst>
                                      </p:cBhvr>
                                      <p:to>
                                        <p:strVal val="visible"/>
                                      </p:to>
                                    </p:set>
                                    <p:animScale>
                                      <p:cBhvr>
                                        <p:cTn id="7" dur="1000" decel="50000" fill="hold">
                                          <p:stCondLst>
                                            <p:cond delay="0"/>
                                          </p:stCondLst>
                                        </p:cTn>
                                        <p:tgtEl>
                                          <p:spTgt spid="1259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5957"/>
                                        </p:tgtEl>
                                        <p:attrNameLst>
                                          <p:attrName>ppt_x</p:attrName>
                                          <p:attrName>ppt_y</p:attrName>
                                        </p:attrNameLst>
                                      </p:cBhvr>
                                    </p:animMotion>
                                    <p:animEffect transition="in" filter="fade">
                                      <p:cBhvr>
                                        <p:cTn id="9" dur="1000"/>
                                        <p:tgtEl>
                                          <p:spTgt spid="125957"/>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125958">
                                            <p:txEl>
                                              <p:pRg st="0" end="0"/>
                                            </p:txEl>
                                          </p:spTgt>
                                        </p:tgtEl>
                                        <p:attrNameLst>
                                          <p:attrName>style.visibility</p:attrName>
                                        </p:attrNameLst>
                                      </p:cBhvr>
                                      <p:to>
                                        <p:strVal val="visible"/>
                                      </p:to>
                                    </p:set>
                                    <p:anim calcmode="lin" valueType="num">
                                      <p:cBhvr additive="base">
                                        <p:cTn id="14" dur="5000" fill="hold"/>
                                        <p:tgtEl>
                                          <p:spTgt spid="125958">
                                            <p:txEl>
                                              <p:pRg st="0" end="0"/>
                                            </p:txEl>
                                          </p:spTgt>
                                        </p:tgtEl>
                                        <p:attrNameLst>
                                          <p:attrName>ppt_x</p:attrName>
                                        </p:attrNameLst>
                                      </p:cBhvr>
                                      <p:tavLst>
                                        <p:tav tm="0">
                                          <p:val>
                                            <p:strVal val="#ppt_x"/>
                                          </p:val>
                                        </p:tav>
                                        <p:tav tm="100000">
                                          <p:val>
                                            <p:strVal val="#ppt_x"/>
                                          </p:val>
                                        </p:tav>
                                      </p:tavLst>
                                    </p:anim>
                                    <p:anim calcmode="lin" valueType="num">
                                      <p:cBhvr additive="base">
                                        <p:cTn id="15" dur="5000" fill="hold"/>
                                        <p:tgtEl>
                                          <p:spTgt spid="1259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7" presetClass="entr" presetSubtype="4" fill="hold" nodeType="clickEffect">
                                  <p:stCondLst>
                                    <p:cond delay="0"/>
                                  </p:stCondLst>
                                  <p:childTnLst>
                                    <p:set>
                                      <p:cBhvr>
                                        <p:cTn id="19" dur="1" fill="hold">
                                          <p:stCondLst>
                                            <p:cond delay="0"/>
                                          </p:stCondLst>
                                        </p:cTn>
                                        <p:tgtEl>
                                          <p:spTgt spid="125958">
                                            <p:txEl>
                                              <p:pRg st="1" end="1"/>
                                            </p:txEl>
                                          </p:spTgt>
                                        </p:tgtEl>
                                        <p:attrNameLst>
                                          <p:attrName>style.visibility</p:attrName>
                                        </p:attrNameLst>
                                      </p:cBhvr>
                                      <p:to>
                                        <p:strVal val="visible"/>
                                      </p:to>
                                    </p:set>
                                    <p:anim calcmode="lin" valueType="num">
                                      <p:cBhvr additive="base">
                                        <p:cTn id="20" dur="5000" fill="hold"/>
                                        <p:tgtEl>
                                          <p:spTgt spid="125958">
                                            <p:txEl>
                                              <p:pRg st="1" end="1"/>
                                            </p:txEl>
                                          </p:spTgt>
                                        </p:tgtEl>
                                        <p:attrNameLst>
                                          <p:attrName>ppt_x</p:attrName>
                                        </p:attrNameLst>
                                      </p:cBhvr>
                                      <p:tavLst>
                                        <p:tav tm="0">
                                          <p:val>
                                            <p:strVal val="#ppt_x"/>
                                          </p:val>
                                        </p:tav>
                                        <p:tav tm="100000">
                                          <p:val>
                                            <p:strVal val="#ppt_x"/>
                                          </p:val>
                                        </p:tav>
                                      </p:tavLst>
                                    </p:anim>
                                    <p:anim calcmode="lin" valueType="num">
                                      <p:cBhvr additive="base">
                                        <p:cTn id="21" dur="5000" fill="hold"/>
                                        <p:tgtEl>
                                          <p:spTgt spid="12595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9" presetClass="entr" presetSubtype="10" fill="hold" nodeType="clickEffect">
                                  <p:stCondLst>
                                    <p:cond delay="0"/>
                                  </p:stCondLst>
                                  <p:childTnLst>
                                    <p:set>
                                      <p:cBhvr>
                                        <p:cTn id="25" dur="1" fill="hold">
                                          <p:stCondLst>
                                            <p:cond delay="0"/>
                                          </p:stCondLst>
                                        </p:cTn>
                                        <p:tgtEl>
                                          <p:spTgt spid="125960"/>
                                        </p:tgtEl>
                                        <p:attrNameLst>
                                          <p:attrName>style.visibility</p:attrName>
                                        </p:attrNameLst>
                                      </p:cBhvr>
                                      <p:to>
                                        <p:strVal val="visible"/>
                                      </p:to>
                                    </p:set>
                                    <p:anim calcmode="lin" valueType="num">
                                      <p:cBhvr>
                                        <p:cTn id="26" dur="5000" fill="hold"/>
                                        <p:tgtEl>
                                          <p:spTgt spid="125960"/>
                                        </p:tgtEl>
                                        <p:attrNameLst>
                                          <p:attrName>ppt_w</p:attrName>
                                        </p:attrNameLst>
                                      </p:cBhvr>
                                      <p:tavLst>
                                        <p:tav tm="0" fmla="#ppt_w*sin(2.5*pi*$)">
                                          <p:val>
                                            <p:fltVal val="0"/>
                                          </p:val>
                                        </p:tav>
                                        <p:tav tm="100000">
                                          <p:val>
                                            <p:fltVal val="1"/>
                                          </p:val>
                                        </p:tav>
                                      </p:tavLst>
                                    </p:anim>
                                    <p:anim calcmode="lin" valueType="num">
                                      <p:cBhvr>
                                        <p:cTn id="27" dur="5000" fill="hold"/>
                                        <p:tgtEl>
                                          <p:spTgt spid="125960"/>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25961"/>
                                        </p:tgtEl>
                                        <p:attrNameLst>
                                          <p:attrName>style.visibility</p:attrName>
                                        </p:attrNameLst>
                                      </p:cBhvr>
                                      <p:to>
                                        <p:strVal val="visible"/>
                                      </p:to>
                                    </p:set>
                                    <p:anim calcmode="lin" valueType="num">
                                      <p:cBhvr>
                                        <p:cTn id="30" dur="5000" fill="hold"/>
                                        <p:tgtEl>
                                          <p:spTgt spid="125961"/>
                                        </p:tgtEl>
                                        <p:attrNameLst>
                                          <p:attrName>ppt_w</p:attrName>
                                        </p:attrNameLst>
                                      </p:cBhvr>
                                      <p:tavLst>
                                        <p:tav tm="0" fmla="#ppt_w*sin(2.5*pi*$)">
                                          <p:val>
                                            <p:fltVal val="0"/>
                                          </p:val>
                                        </p:tav>
                                        <p:tav tm="100000">
                                          <p:val>
                                            <p:fltVal val="1"/>
                                          </p:val>
                                        </p:tav>
                                      </p:tavLst>
                                    </p:anim>
                                    <p:anim calcmode="lin" valueType="num">
                                      <p:cBhvr>
                                        <p:cTn id="31" dur="5000" fill="hold"/>
                                        <p:tgtEl>
                                          <p:spTgt spid="12596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p:bldP spid="12596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rrowheads="1"/>
          </p:cNvSpPr>
          <p:nvPr>
            <p:ph type="title"/>
          </p:nvPr>
        </p:nvSpPr>
        <p:spPr>
          <a:xfrm>
            <a:off x="457200" y="0"/>
            <a:ext cx="4419600" cy="685800"/>
          </a:xfrm>
        </p:spPr>
        <p:txBody>
          <a:bodyPr/>
          <a:lstStyle/>
          <a:p>
            <a:pPr algn="l" eaLnBrk="1" hangingPunct="1">
              <a:defRPr/>
            </a:pPr>
            <a:r>
              <a:rPr lang="en-US" sz="2800" dirty="0" smtClean="0">
                <a:solidFill>
                  <a:schemeClr val="tx1"/>
                </a:solidFill>
              </a:rPr>
              <a:t>2. </a:t>
            </a:r>
            <a:r>
              <a:rPr lang="en-US" sz="2800" dirty="0" err="1" smtClean="0">
                <a:solidFill>
                  <a:schemeClr val="tx1"/>
                </a:solidFill>
                <a:latin typeface="VNI-Times" pitchFamily="2" charset="0"/>
              </a:rPr>
              <a:t>Cô</a:t>
            </a:r>
            <a:r>
              <a:rPr lang="en-US" sz="2800" dirty="0" smtClean="0">
                <a:solidFill>
                  <a:schemeClr val="tx1"/>
                </a:solidFill>
                <a:latin typeface="VNI-Times" pitchFamily="2" charset="0"/>
              </a:rPr>
              <a:t> </a:t>
            </a:r>
            <a:r>
              <a:rPr lang="en-US" sz="2800" dirty="0" err="1" smtClean="0">
                <a:solidFill>
                  <a:schemeClr val="tx1"/>
                </a:solidFill>
                <a:latin typeface="VNI-Times" pitchFamily="2" charset="0"/>
              </a:rPr>
              <a:t>sôû</a:t>
            </a:r>
            <a:r>
              <a:rPr lang="en-US" sz="2800" dirty="0" smtClean="0">
                <a:solidFill>
                  <a:schemeClr val="tx1"/>
                </a:solidFill>
                <a:latin typeface="VNI-Times" pitchFamily="2" charset="0"/>
              </a:rPr>
              <a:t> </a:t>
            </a:r>
            <a:r>
              <a:rPr lang="en-US" sz="2800" err="1" smtClean="0">
                <a:solidFill>
                  <a:schemeClr val="tx1"/>
                </a:solidFill>
                <a:latin typeface="VNI-Times" pitchFamily="2" charset="0"/>
              </a:rPr>
              <a:t>thöïc</a:t>
            </a:r>
            <a:r>
              <a:rPr lang="en-US" sz="2800" smtClean="0">
                <a:solidFill>
                  <a:schemeClr val="tx1"/>
                </a:solidFill>
                <a:latin typeface="VNI-Times" pitchFamily="2" charset="0"/>
              </a:rPr>
              <a:t> tieãn</a:t>
            </a:r>
            <a:endParaRPr lang="en-US" sz="2800" dirty="0" smtClean="0">
              <a:solidFill>
                <a:schemeClr val="hlink"/>
              </a:solidFill>
              <a:latin typeface="VNI-Times" pitchFamily="2" charset="0"/>
            </a:endParaRPr>
          </a:p>
        </p:txBody>
      </p:sp>
      <p:sp>
        <p:nvSpPr>
          <p:cNvPr id="109572" name="Rectangle 4"/>
          <p:cNvSpPr>
            <a:spLocks noGrp="1" noChangeArrowheads="1"/>
          </p:cNvSpPr>
          <p:nvPr>
            <p:ph sz="half" idx="1"/>
          </p:nvPr>
        </p:nvSpPr>
        <p:spPr>
          <a:xfrm>
            <a:off x="152400" y="1295400"/>
            <a:ext cx="4114800" cy="5029200"/>
          </a:xfrm>
        </p:spPr>
        <p:txBody>
          <a:bodyPr>
            <a:normAutofit/>
          </a:bodyPr>
          <a:lstStyle/>
          <a:p>
            <a:pPr eaLnBrk="1" hangingPunct="1">
              <a:buFont typeface="Wingdings" pitchFamily="2" charset="2"/>
              <a:buNone/>
              <a:defRPr/>
            </a:pPr>
            <a:r>
              <a:rPr lang="en-US" dirty="0" smtClean="0">
                <a:latin typeface="VNI-Times" pitchFamily="2" charset="0"/>
              </a:rPr>
              <a:t>		</a:t>
            </a:r>
            <a:r>
              <a:rPr lang="en-US" b="1" dirty="0" err="1" smtClean="0">
                <a:solidFill>
                  <a:srgbClr val="FFFF00"/>
                </a:solidFill>
                <a:effectLst/>
                <a:latin typeface="VNI-Times" pitchFamily="2" charset="0"/>
              </a:rPr>
              <a:t>Thuaän</a:t>
            </a:r>
            <a:r>
              <a:rPr lang="en-US" b="1" dirty="0" smtClean="0">
                <a:solidFill>
                  <a:srgbClr val="FFFF00"/>
                </a:solidFill>
                <a:effectLst/>
                <a:latin typeface="VNI-Times" pitchFamily="2" charset="0"/>
              </a:rPr>
              <a:t> </a:t>
            </a:r>
            <a:r>
              <a:rPr lang="en-US" b="1" dirty="0" err="1" smtClean="0">
                <a:solidFill>
                  <a:srgbClr val="FFFF00"/>
                </a:solidFill>
                <a:effectLst/>
                <a:latin typeface="VNI-Times" pitchFamily="2" charset="0"/>
              </a:rPr>
              <a:t>lôïi</a:t>
            </a:r>
            <a:r>
              <a:rPr lang="en-US" b="1" dirty="0" smtClean="0">
                <a:solidFill>
                  <a:srgbClr val="FFFF00"/>
                </a:solidFill>
                <a:effectLst/>
                <a:latin typeface="VNI-Times" pitchFamily="2" charset="0"/>
              </a:rPr>
              <a:t>, </a:t>
            </a:r>
            <a:r>
              <a:rPr lang="en-US" b="1" dirty="0" err="1" smtClean="0">
                <a:solidFill>
                  <a:srgbClr val="FFFF00"/>
                </a:solidFill>
                <a:effectLst/>
                <a:latin typeface="VNI-Times" pitchFamily="2" charset="0"/>
              </a:rPr>
              <a:t>cô</a:t>
            </a:r>
            <a:r>
              <a:rPr lang="en-US" b="1" dirty="0" smtClean="0">
                <a:solidFill>
                  <a:srgbClr val="FFFF00"/>
                </a:solidFill>
                <a:effectLst/>
                <a:latin typeface="VNI-Times" pitchFamily="2" charset="0"/>
              </a:rPr>
              <a:t> </a:t>
            </a:r>
            <a:r>
              <a:rPr lang="en-US" b="1" dirty="0" err="1" smtClean="0">
                <a:solidFill>
                  <a:srgbClr val="FFFF00"/>
                </a:solidFill>
                <a:effectLst/>
                <a:latin typeface="VNI-Times" pitchFamily="2" charset="0"/>
              </a:rPr>
              <a:t>hoäi</a:t>
            </a:r>
            <a:endParaRPr lang="en-US" b="1" dirty="0" smtClean="0">
              <a:solidFill>
                <a:srgbClr val="FFFF00"/>
              </a:solidFill>
              <a:effectLst/>
              <a:latin typeface="VNI-Times" pitchFamily="2" charset="0"/>
            </a:endParaRPr>
          </a:p>
          <a:p>
            <a:pPr eaLnBrk="1" hangingPunct="1">
              <a:buFont typeface="Wingdings" pitchFamily="2" charset="2"/>
              <a:buNone/>
              <a:defRPr/>
            </a:pPr>
            <a:r>
              <a:rPr lang="en-US" dirty="0" smtClean="0">
                <a:effectLst/>
              </a:rPr>
              <a:t>	</a:t>
            </a:r>
            <a:r>
              <a:rPr lang="en-US" dirty="0" err="1" smtClean="0">
                <a:effectLst/>
              </a:rPr>
              <a:t>Sự</a:t>
            </a:r>
            <a:r>
              <a:rPr lang="en-US" dirty="0" smtClean="0">
                <a:effectLst/>
              </a:rPr>
              <a:t> </a:t>
            </a:r>
            <a:r>
              <a:rPr lang="en-US" dirty="0" err="1" smtClean="0">
                <a:effectLst/>
              </a:rPr>
              <a:t>nghiệp</a:t>
            </a:r>
            <a:r>
              <a:rPr lang="en-US" dirty="0" smtClean="0">
                <a:effectLst/>
              </a:rPr>
              <a:t> </a:t>
            </a:r>
            <a:r>
              <a:rPr lang="en-US" dirty="0" err="1" smtClean="0">
                <a:effectLst/>
              </a:rPr>
              <a:t>đổi</a:t>
            </a:r>
            <a:r>
              <a:rPr lang="en-US" dirty="0" smtClean="0">
                <a:effectLst/>
              </a:rPr>
              <a:t> </a:t>
            </a:r>
            <a:r>
              <a:rPr lang="en-US" dirty="0" err="1" smtClean="0">
                <a:effectLst/>
              </a:rPr>
              <a:t>mới</a:t>
            </a:r>
            <a:r>
              <a:rPr lang="en-US" dirty="0" smtClean="0">
                <a:effectLst/>
              </a:rPr>
              <a:t> </a:t>
            </a:r>
            <a:r>
              <a:rPr lang="en-US" dirty="0" err="1" smtClean="0">
                <a:effectLst/>
              </a:rPr>
              <a:t>của</a:t>
            </a:r>
            <a:r>
              <a:rPr lang="en-US" dirty="0" smtClean="0">
                <a:effectLst/>
              </a:rPr>
              <a:t> </a:t>
            </a:r>
            <a:r>
              <a:rPr lang="en-US" dirty="0" err="1" smtClean="0">
                <a:effectLst/>
              </a:rPr>
              <a:t>đất</a:t>
            </a:r>
            <a:r>
              <a:rPr lang="en-US" dirty="0" smtClean="0">
                <a:effectLst/>
              </a:rPr>
              <a:t> </a:t>
            </a:r>
            <a:r>
              <a:rPr lang="en-US" err="1" smtClean="0">
                <a:effectLst/>
              </a:rPr>
              <a:t>nước</a:t>
            </a:r>
            <a:r>
              <a:rPr lang="en-US" smtClean="0">
                <a:effectLst/>
              </a:rPr>
              <a:t> (1986 </a:t>
            </a:r>
            <a:r>
              <a:rPr lang="en-US" dirty="0" err="1" smtClean="0">
                <a:effectLst/>
              </a:rPr>
              <a:t>đến</a:t>
            </a:r>
            <a:r>
              <a:rPr lang="en-US" dirty="0" smtClean="0">
                <a:effectLst/>
              </a:rPr>
              <a:t> nay)</a:t>
            </a:r>
          </a:p>
          <a:p>
            <a:pPr eaLnBrk="1" hangingPunct="1">
              <a:buFont typeface="Wingdings" pitchFamily="2" charset="2"/>
              <a:buChar char="Ø"/>
              <a:defRPr/>
            </a:pPr>
            <a:r>
              <a:rPr lang="en-US" dirty="0" err="1" smtClean="0">
                <a:effectLst/>
                <a:sym typeface="Wingdings" pitchFamily="2" charset="2"/>
              </a:rPr>
              <a:t>Kinh</a:t>
            </a:r>
            <a:r>
              <a:rPr lang="en-US" dirty="0" smtClean="0">
                <a:effectLst/>
                <a:sym typeface="Wingdings" pitchFamily="2" charset="2"/>
              </a:rPr>
              <a:t> </a:t>
            </a:r>
            <a:r>
              <a:rPr lang="en-US" dirty="0" err="1" smtClean="0">
                <a:effectLst/>
                <a:sym typeface="Wingdings" pitchFamily="2" charset="2"/>
              </a:rPr>
              <a:t>tế</a:t>
            </a:r>
            <a:r>
              <a:rPr lang="en-US" dirty="0" smtClean="0">
                <a:effectLst/>
                <a:sym typeface="Wingdings" pitchFamily="2" charset="2"/>
              </a:rPr>
              <a:t> </a:t>
            </a:r>
            <a:r>
              <a:rPr lang="en-US" dirty="0" err="1" smtClean="0">
                <a:effectLst/>
                <a:sym typeface="Wingdings" pitchFamily="2" charset="2"/>
              </a:rPr>
              <a:t>thị</a:t>
            </a:r>
            <a:r>
              <a:rPr lang="en-US" dirty="0" smtClean="0">
                <a:effectLst/>
                <a:sym typeface="Wingdings" pitchFamily="2" charset="2"/>
              </a:rPr>
              <a:t> </a:t>
            </a:r>
            <a:r>
              <a:rPr lang="en-US" dirty="0" err="1" smtClean="0">
                <a:effectLst/>
                <a:sym typeface="Wingdings" pitchFamily="2" charset="2"/>
              </a:rPr>
              <a:t>trường</a:t>
            </a:r>
            <a:r>
              <a:rPr lang="en-US" dirty="0" smtClean="0">
                <a:effectLst/>
                <a:sym typeface="Wingdings" pitchFamily="2" charset="2"/>
              </a:rPr>
              <a:t> </a:t>
            </a:r>
            <a:r>
              <a:rPr lang="en-US" dirty="0" err="1" smtClean="0">
                <a:effectLst/>
                <a:sym typeface="Wingdings" pitchFamily="2" charset="2"/>
              </a:rPr>
              <a:t>năng</a:t>
            </a:r>
            <a:r>
              <a:rPr lang="en-US" dirty="0" smtClean="0">
                <a:effectLst/>
                <a:sym typeface="Wingdings" pitchFamily="2" charset="2"/>
              </a:rPr>
              <a:t> </a:t>
            </a:r>
            <a:r>
              <a:rPr lang="en-US" dirty="0" err="1" smtClean="0">
                <a:effectLst/>
                <a:sym typeface="Wingdings" pitchFamily="2" charset="2"/>
              </a:rPr>
              <a:t>động</a:t>
            </a:r>
            <a:r>
              <a:rPr lang="en-US" dirty="0" smtClean="0">
                <a:effectLst/>
                <a:sym typeface="Wingdings" pitchFamily="2" charset="2"/>
              </a:rPr>
              <a:t>, </a:t>
            </a:r>
            <a:r>
              <a:rPr lang="en-US" dirty="0" err="1" smtClean="0">
                <a:effectLst/>
                <a:sym typeface="Wingdings" pitchFamily="2" charset="2"/>
              </a:rPr>
              <a:t>sáng</a:t>
            </a:r>
            <a:r>
              <a:rPr lang="en-US" dirty="0" smtClean="0">
                <a:effectLst/>
                <a:sym typeface="Wingdings" pitchFamily="2" charset="2"/>
              </a:rPr>
              <a:t> </a:t>
            </a:r>
            <a:r>
              <a:rPr lang="en-US" dirty="0" err="1" smtClean="0">
                <a:effectLst/>
                <a:sym typeface="Wingdings" pitchFamily="2" charset="2"/>
              </a:rPr>
              <a:t>tạo</a:t>
            </a:r>
            <a:endParaRPr lang="en-US" dirty="0" smtClean="0">
              <a:effectLst/>
              <a:sym typeface="Wingdings" pitchFamily="2" charset="2"/>
            </a:endParaRPr>
          </a:p>
          <a:p>
            <a:pPr eaLnBrk="1" hangingPunct="1">
              <a:buFont typeface="Wingdings" pitchFamily="2" charset="2"/>
              <a:buChar char="Ø"/>
              <a:defRPr/>
            </a:pPr>
            <a:r>
              <a:rPr lang="en-US" dirty="0" err="1" smtClean="0">
                <a:effectLst/>
                <a:sym typeface="Wingdings" pitchFamily="2" charset="2"/>
              </a:rPr>
              <a:t>Công</a:t>
            </a:r>
            <a:r>
              <a:rPr lang="en-US" dirty="0" smtClean="0">
                <a:effectLst/>
                <a:sym typeface="Wingdings" pitchFamily="2" charset="2"/>
              </a:rPr>
              <a:t> </a:t>
            </a:r>
            <a:r>
              <a:rPr lang="en-US" dirty="0" err="1" smtClean="0">
                <a:effectLst/>
                <a:sym typeface="Wingdings" pitchFamily="2" charset="2"/>
              </a:rPr>
              <a:t>nghiệp</a:t>
            </a:r>
            <a:r>
              <a:rPr lang="en-US" dirty="0" smtClean="0">
                <a:effectLst/>
                <a:sym typeface="Wingdings" pitchFamily="2" charset="2"/>
              </a:rPr>
              <a:t> </a:t>
            </a:r>
            <a:r>
              <a:rPr lang="en-US" dirty="0" err="1" smtClean="0">
                <a:effectLst/>
                <a:sym typeface="Wingdings" pitchFamily="2" charset="2"/>
              </a:rPr>
              <a:t>hóa</a:t>
            </a:r>
            <a:r>
              <a:rPr lang="en-US" dirty="0" smtClean="0">
                <a:effectLst/>
                <a:sym typeface="Wingdings" pitchFamily="2" charset="2"/>
              </a:rPr>
              <a:t>, </a:t>
            </a:r>
            <a:r>
              <a:rPr lang="en-US" dirty="0" err="1" smtClean="0">
                <a:effectLst/>
                <a:sym typeface="Wingdings" pitchFamily="2" charset="2"/>
              </a:rPr>
              <a:t>hiện</a:t>
            </a:r>
            <a:r>
              <a:rPr lang="en-US" dirty="0" smtClean="0">
                <a:effectLst/>
                <a:sym typeface="Wingdings" pitchFamily="2" charset="2"/>
              </a:rPr>
              <a:t> </a:t>
            </a:r>
            <a:r>
              <a:rPr lang="en-US" dirty="0" err="1" smtClean="0">
                <a:effectLst/>
                <a:sym typeface="Wingdings" pitchFamily="2" charset="2"/>
              </a:rPr>
              <a:t>đại</a:t>
            </a:r>
            <a:r>
              <a:rPr lang="en-US" dirty="0" smtClean="0">
                <a:effectLst/>
                <a:sym typeface="Wingdings" pitchFamily="2" charset="2"/>
              </a:rPr>
              <a:t> </a:t>
            </a:r>
            <a:r>
              <a:rPr lang="en-US" dirty="0" err="1" smtClean="0">
                <a:effectLst/>
                <a:sym typeface="Wingdings" pitchFamily="2" charset="2"/>
              </a:rPr>
              <a:t>hóa</a:t>
            </a:r>
            <a:r>
              <a:rPr lang="en-US" dirty="0" smtClean="0">
                <a:effectLst/>
                <a:sym typeface="Wingdings" pitchFamily="2" charset="2"/>
              </a:rPr>
              <a:t>  </a:t>
            </a:r>
            <a:r>
              <a:rPr lang="en-US" dirty="0" err="1" smtClean="0">
                <a:effectLst/>
                <a:sym typeface="Wingdings" pitchFamily="2" charset="2"/>
              </a:rPr>
              <a:t>là</a:t>
            </a:r>
            <a:r>
              <a:rPr lang="en-US" dirty="0" smtClean="0">
                <a:effectLst/>
                <a:sym typeface="Wingdings" pitchFamily="2" charset="2"/>
              </a:rPr>
              <a:t> con </a:t>
            </a:r>
            <a:r>
              <a:rPr lang="en-US" dirty="0" err="1" smtClean="0">
                <a:effectLst/>
                <a:sym typeface="Wingdings" pitchFamily="2" charset="2"/>
              </a:rPr>
              <a:t>đường</a:t>
            </a:r>
            <a:r>
              <a:rPr lang="en-US" dirty="0" smtClean="0">
                <a:effectLst/>
                <a:sym typeface="Wingdings" pitchFamily="2" charset="2"/>
              </a:rPr>
              <a:t> </a:t>
            </a:r>
            <a:r>
              <a:rPr lang="en-US" dirty="0" err="1" smtClean="0">
                <a:effectLst/>
                <a:sym typeface="Wingdings" pitchFamily="2" charset="2"/>
              </a:rPr>
              <a:t>tất</a:t>
            </a:r>
            <a:r>
              <a:rPr lang="en-US" dirty="0" smtClean="0">
                <a:effectLst/>
                <a:sym typeface="Wingdings" pitchFamily="2" charset="2"/>
              </a:rPr>
              <a:t> </a:t>
            </a:r>
            <a:r>
              <a:rPr lang="en-US" dirty="0" err="1" smtClean="0">
                <a:effectLst/>
                <a:sym typeface="Wingdings" pitchFamily="2" charset="2"/>
              </a:rPr>
              <a:t>yếu</a:t>
            </a:r>
            <a:endParaRPr lang="en-US" dirty="0" smtClean="0">
              <a:effectLst/>
              <a:sym typeface="Wingdings" pitchFamily="2" charset="2"/>
            </a:endParaRPr>
          </a:p>
          <a:p>
            <a:pPr eaLnBrk="1" hangingPunct="1">
              <a:buFont typeface="Wingdings" pitchFamily="2" charset="2"/>
              <a:buChar char="Ø"/>
              <a:defRPr/>
            </a:pPr>
            <a:r>
              <a:rPr lang="en-US" dirty="0" err="1" smtClean="0">
                <a:effectLst/>
                <a:sym typeface="Wingdings" pitchFamily="2" charset="2"/>
              </a:rPr>
              <a:t>Giao</a:t>
            </a:r>
            <a:r>
              <a:rPr lang="en-US" dirty="0" smtClean="0">
                <a:effectLst/>
                <a:sym typeface="Wingdings" pitchFamily="2" charset="2"/>
              </a:rPr>
              <a:t> </a:t>
            </a:r>
            <a:r>
              <a:rPr lang="en-US" dirty="0" err="1" smtClean="0">
                <a:effectLst/>
                <a:sym typeface="Wingdings" pitchFamily="2" charset="2"/>
              </a:rPr>
              <a:t>lưu</a:t>
            </a:r>
            <a:r>
              <a:rPr lang="en-US" dirty="0" smtClean="0">
                <a:effectLst/>
                <a:sym typeface="Wingdings" pitchFamily="2" charset="2"/>
              </a:rPr>
              <a:t> </a:t>
            </a:r>
            <a:r>
              <a:rPr lang="en-US" dirty="0" err="1" smtClean="0">
                <a:effectLst/>
                <a:sym typeface="Wingdings" pitchFamily="2" charset="2"/>
              </a:rPr>
              <a:t>Vh</a:t>
            </a:r>
            <a:r>
              <a:rPr lang="en-US" dirty="0" smtClean="0">
                <a:effectLst/>
                <a:sym typeface="Wingdings" pitchFamily="2" charset="2"/>
              </a:rPr>
              <a:t> </a:t>
            </a:r>
            <a:r>
              <a:rPr lang="en-US" dirty="0" err="1" smtClean="0">
                <a:effectLst/>
                <a:sym typeface="Wingdings" pitchFamily="2" charset="2"/>
              </a:rPr>
              <a:t>rộng</a:t>
            </a:r>
            <a:r>
              <a:rPr lang="en-US" dirty="0" smtClean="0">
                <a:effectLst/>
                <a:sym typeface="Wingdings" pitchFamily="2" charset="2"/>
              </a:rPr>
              <a:t> </a:t>
            </a:r>
            <a:r>
              <a:rPr lang="en-US" dirty="0" err="1" smtClean="0">
                <a:effectLst/>
                <a:sym typeface="Wingdings" pitchFamily="2" charset="2"/>
              </a:rPr>
              <a:t>mở</a:t>
            </a:r>
            <a:endParaRPr lang="en-US" dirty="0" smtClean="0">
              <a:effectLst/>
              <a:sym typeface="Wingdings" pitchFamily="2" charset="2"/>
            </a:endParaRPr>
          </a:p>
          <a:p>
            <a:pPr eaLnBrk="1" hangingPunct="1">
              <a:buFont typeface="Wingdings" pitchFamily="2" charset="2"/>
              <a:buChar char="Ø"/>
              <a:defRPr/>
            </a:pPr>
            <a:r>
              <a:rPr lang="en-US" dirty="0" err="1" smtClean="0">
                <a:effectLst/>
                <a:sym typeface="Wingdings" pitchFamily="2" charset="2"/>
              </a:rPr>
              <a:t>Thông</a:t>
            </a:r>
            <a:r>
              <a:rPr lang="en-US" dirty="0" smtClean="0">
                <a:effectLst/>
                <a:sym typeface="Wingdings" pitchFamily="2" charset="2"/>
              </a:rPr>
              <a:t> tin </a:t>
            </a:r>
            <a:r>
              <a:rPr lang="en-US" dirty="0" err="1" smtClean="0">
                <a:effectLst/>
                <a:sym typeface="Wingdings" pitchFamily="2" charset="2"/>
              </a:rPr>
              <a:t>đa</a:t>
            </a:r>
            <a:r>
              <a:rPr lang="en-US" dirty="0" smtClean="0">
                <a:effectLst/>
                <a:sym typeface="Wingdings" pitchFamily="2" charset="2"/>
              </a:rPr>
              <a:t> </a:t>
            </a:r>
            <a:r>
              <a:rPr lang="en-US" dirty="0" err="1" smtClean="0">
                <a:effectLst/>
                <a:sym typeface="Wingdings" pitchFamily="2" charset="2"/>
              </a:rPr>
              <a:t>chiều</a:t>
            </a:r>
            <a:endParaRPr lang="en-US" dirty="0" smtClean="0">
              <a:effectLst/>
              <a:sym typeface="Wingdings" pitchFamily="2" charset="2"/>
            </a:endParaRPr>
          </a:p>
        </p:txBody>
      </p:sp>
      <p:sp>
        <p:nvSpPr>
          <p:cNvPr id="109573" name="Rectangle 5"/>
          <p:cNvSpPr>
            <a:spLocks noGrp="1" noChangeArrowheads="1"/>
          </p:cNvSpPr>
          <p:nvPr>
            <p:ph sz="half" idx="2"/>
          </p:nvPr>
        </p:nvSpPr>
        <p:spPr>
          <a:xfrm>
            <a:off x="4572000" y="1295400"/>
            <a:ext cx="4572000" cy="5257800"/>
          </a:xfrm>
        </p:spPr>
        <p:txBody>
          <a:bodyPr>
            <a:normAutofit/>
          </a:bodyPr>
          <a:lstStyle/>
          <a:p>
            <a:pPr marL="93663" indent="-93663" algn="just" defTabSz="1465263" eaLnBrk="1" hangingPunct="1">
              <a:buFont typeface="Wingdings" pitchFamily="2" charset="2"/>
              <a:buNone/>
              <a:defRPr/>
            </a:pPr>
            <a:r>
              <a:rPr lang="en-US" dirty="0" smtClean="0">
                <a:solidFill>
                  <a:srgbClr val="FFFF00"/>
                </a:solidFill>
              </a:rPr>
              <a:t>    </a:t>
            </a:r>
            <a:r>
              <a:rPr lang="en-US" b="1" dirty="0" err="1" smtClean="0">
                <a:solidFill>
                  <a:srgbClr val="FFFF00"/>
                </a:solidFill>
                <a:effectLst/>
                <a:latin typeface="VNI-Times" pitchFamily="2" charset="0"/>
              </a:rPr>
              <a:t>Khoù</a:t>
            </a:r>
            <a:r>
              <a:rPr lang="en-US" b="1" dirty="0" smtClean="0">
                <a:solidFill>
                  <a:srgbClr val="FFFF00"/>
                </a:solidFill>
                <a:effectLst/>
                <a:latin typeface="VNI-Times" pitchFamily="2" charset="0"/>
              </a:rPr>
              <a:t> </a:t>
            </a:r>
            <a:r>
              <a:rPr lang="en-US" b="1" dirty="0" err="1" smtClean="0">
                <a:solidFill>
                  <a:srgbClr val="FFFF00"/>
                </a:solidFill>
                <a:effectLst/>
                <a:latin typeface="VNI-Times" pitchFamily="2" charset="0"/>
              </a:rPr>
              <a:t>khaên</a:t>
            </a:r>
            <a:r>
              <a:rPr lang="en-US" b="1" dirty="0" smtClean="0">
                <a:solidFill>
                  <a:srgbClr val="FFFF00"/>
                </a:solidFill>
                <a:effectLst/>
                <a:latin typeface="VNI-Times" pitchFamily="2" charset="0"/>
              </a:rPr>
              <a:t>, </a:t>
            </a:r>
            <a:r>
              <a:rPr lang="en-US" b="1" dirty="0" err="1" smtClean="0">
                <a:solidFill>
                  <a:srgbClr val="FFFF00"/>
                </a:solidFill>
                <a:effectLst/>
                <a:latin typeface="VNI-Times" pitchFamily="2" charset="0"/>
              </a:rPr>
              <a:t>thaùch</a:t>
            </a:r>
            <a:r>
              <a:rPr lang="en-US" b="1" dirty="0" smtClean="0">
                <a:solidFill>
                  <a:srgbClr val="FFFF00"/>
                </a:solidFill>
                <a:effectLst/>
                <a:latin typeface="VNI-Times" pitchFamily="2" charset="0"/>
              </a:rPr>
              <a:t>  </a:t>
            </a:r>
            <a:r>
              <a:rPr lang="en-US" b="1" dirty="0" err="1" smtClean="0">
                <a:solidFill>
                  <a:srgbClr val="FFFF00"/>
                </a:solidFill>
                <a:effectLst/>
                <a:latin typeface="VNI-Times" pitchFamily="2" charset="0"/>
              </a:rPr>
              <a:t>thöùc</a:t>
            </a:r>
            <a:endParaRPr lang="en-US" b="1" dirty="0" smtClean="0">
              <a:solidFill>
                <a:srgbClr val="FFFF00"/>
              </a:solidFill>
              <a:effectLst/>
              <a:latin typeface="VNI-Times" pitchFamily="2" charset="0"/>
            </a:endParaRPr>
          </a:p>
          <a:p>
            <a:pPr marL="93663" indent="-93663" algn="just" defTabSz="1465263" eaLnBrk="1" hangingPunct="1">
              <a:buFont typeface="Wingdings" pitchFamily="2" charset="2"/>
              <a:buNone/>
              <a:defRPr/>
            </a:pPr>
            <a:r>
              <a:rPr lang="en-US" dirty="0" err="1" smtClean="0">
                <a:effectLst/>
              </a:rPr>
              <a:t>Nhiều</a:t>
            </a:r>
            <a:r>
              <a:rPr lang="en-US" dirty="0" smtClean="0">
                <a:effectLst/>
              </a:rPr>
              <a:t> </a:t>
            </a:r>
            <a:r>
              <a:rPr lang="en-US" dirty="0" err="1" smtClean="0">
                <a:effectLst/>
              </a:rPr>
              <a:t>thách</a:t>
            </a:r>
            <a:r>
              <a:rPr lang="en-US" dirty="0" smtClean="0">
                <a:effectLst/>
              </a:rPr>
              <a:t> </a:t>
            </a:r>
            <a:r>
              <a:rPr lang="en-US" dirty="0" err="1" smtClean="0">
                <a:effectLst/>
              </a:rPr>
              <a:t>thức</a:t>
            </a:r>
            <a:r>
              <a:rPr lang="en-US" dirty="0" smtClean="0">
                <a:effectLst/>
              </a:rPr>
              <a:t>, </a:t>
            </a:r>
            <a:r>
              <a:rPr lang="en-US" dirty="0" err="1" smtClean="0">
                <a:effectLst/>
              </a:rPr>
              <a:t>nguy</a:t>
            </a:r>
            <a:r>
              <a:rPr lang="en-US" dirty="0" smtClean="0">
                <a:effectLst/>
              </a:rPr>
              <a:t> </a:t>
            </a:r>
            <a:r>
              <a:rPr lang="en-US" dirty="0" err="1" smtClean="0">
                <a:effectLst/>
              </a:rPr>
              <a:t>cơ</a:t>
            </a:r>
            <a:r>
              <a:rPr lang="en-US" dirty="0" smtClean="0">
                <a:effectLst/>
              </a:rPr>
              <a:t>, </a:t>
            </a:r>
            <a:r>
              <a:rPr lang="en-US" dirty="0" err="1" smtClean="0">
                <a:effectLst/>
              </a:rPr>
              <a:t>đan</a:t>
            </a:r>
            <a:r>
              <a:rPr lang="en-US" dirty="0" smtClean="0">
                <a:effectLst/>
              </a:rPr>
              <a:t> </a:t>
            </a:r>
            <a:r>
              <a:rPr lang="en-US" dirty="0" err="1" smtClean="0">
                <a:effectLst/>
              </a:rPr>
              <a:t>xen</a:t>
            </a:r>
            <a:r>
              <a:rPr lang="en-US" dirty="0" smtClean="0">
                <a:effectLst/>
              </a:rPr>
              <a:t>, </a:t>
            </a:r>
            <a:r>
              <a:rPr lang="en-US" dirty="0" err="1" smtClean="0">
                <a:effectLst/>
              </a:rPr>
              <a:t>tác</a:t>
            </a:r>
            <a:r>
              <a:rPr lang="en-US" dirty="0" smtClean="0">
                <a:effectLst/>
              </a:rPr>
              <a:t> </a:t>
            </a:r>
            <a:r>
              <a:rPr lang="en-US" dirty="0" err="1" smtClean="0">
                <a:effectLst/>
              </a:rPr>
              <a:t>động</a:t>
            </a:r>
            <a:r>
              <a:rPr lang="en-US" dirty="0" smtClean="0">
                <a:effectLst/>
              </a:rPr>
              <a:t> </a:t>
            </a:r>
            <a:r>
              <a:rPr lang="en-US" dirty="0" err="1" smtClean="0">
                <a:effectLst/>
              </a:rPr>
              <a:t>phức</a:t>
            </a:r>
            <a:r>
              <a:rPr lang="en-US" dirty="0" smtClean="0">
                <a:effectLst/>
              </a:rPr>
              <a:t> </a:t>
            </a:r>
            <a:r>
              <a:rPr lang="en-US" dirty="0" err="1" smtClean="0">
                <a:effectLst/>
              </a:rPr>
              <a:t>tạp</a:t>
            </a:r>
            <a:r>
              <a:rPr lang="en-US" dirty="0" smtClean="0">
                <a:effectLst/>
              </a:rPr>
              <a:t>:</a:t>
            </a:r>
          </a:p>
          <a:p>
            <a:pPr marL="93663" indent="-93663" algn="just" defTabSz="1465263" eaLnBrk="1" hangingPunct="1">
              <a:buFontTx/>
              <a:buChar char="-"/>
              <a:defRPr/>
            </a:pPr>
            <a:r>
              <a:rPr lang="en-US" dirty="0" smtClean="0">
                <a:effectLst/>
              </a:rPr>
              <a:t> </a:t>
            </a:r>
            <a:r>
              <a:rPr lang="en-US" dirty="0" err="1" smtClean="0">
                <a:effectLst/>
              </a:rPr>
              <a:t>Chệch</a:t>
            </a:r>
            <a:r>
              <a:rPr lang="en-US" dirty="0" smtClean="0">
                <a:effectLst/>
              </a:rPr>
              <a:t> </a:t>
            </a:r>
            <a:r>
              <a:rPr lang="en-US" dirty="0" err="1" smtClean="0">
                <a:effectLst/>
              </a:rPr>
              <a:t>hướng</a:t>
            </a:r>
            <a:r>
              <a:rPr lang="en-US" dirty="0" smtClean="0">
                <a:effectLst/>
              </a:rPr>
              <a:t> XHCN</a:t>
            </a:r>
          </a:p>
          <a:p>
            <a:pPr marL="93663" indent="-93663" algn="just" defTabSz="1465263" eaLnBrk="1" hangingPunct="1">
              <a:buFontTx/>
              <a:buChar char="-"/>
              <a:defRPr/>
            </a:pPr>
            <a:r>
              <a:rPr lang="en-US" dirty="0" smtClean="0">
                <a:effectLst/>
              </a:rPr>
              <a:t> </a:t>
            </a:r>
            <a:r>
              <a:rPr lang="en-US" dirty="0" err="1" smtClean="0">
                <a:effectLst/>
              </a:rPr>
              <a:t>Tụt</a:t>
            </a:r>
            <a:r>
              <a:rPr lang="en-US" dirty="0" smtClean="0">
                <a:effectLst/>
              </a:rPr>
              <a:t> </a:t>
            </a:r>
            <a:r>
              <a:rPr lang="en-US" dirty="0" err="1" smtClean="0">
                <a:effectLst/>
              </a:rPr>
              <a:t>hậu</a:t>
            </a:r>
            <a:r>
              <a:rPr lang="en-US" dirty="0" smtClean="0">
                <a:effectLst/>
              </a:rPr>
              <a:t> </a:t>
            </a:r>
            <a:r>
              <a:rPr lang="en-US" dirty="0" err="1" smtClean="0">
                <a:effectLst/>
              </a:rPr>
              <a:t>về</a:t>
            </a:r>
            <a:r>
              <a:rPr lang="en-US" dirty="0" smtClean="0">
                <a:effectLst/>
              </a:rPr>
              <a:t> </a:t>
            </a:r>
            <a:r>
              <a:rPr lang="en-US" dirty="0" err="1" smtClean="0">
                <a:effectLst/>
              </a:rPr>
              <a:t>kinh</a:t>
            </a:r>
            <a:r>
              <a:rPr lang="en-US" dirty="0" smtClean="0">
                <a:effectLst/>
              </a:rPr>
              <a:t> </a:t>
            </a:r>
            <a:r>
              <a:rPr lang="en-US" dirty="0" err="1" smtClean="0">
                <a:effectLst/>
              </a:rPr>
              <a:t>tế</a:t>
            </a:r>
            <a:endParaRPr lang="en-US" dirty="0" smtClean="0">
              <a:effectLst/>
            </a:endParaRPr>
          </a:p>
          <a:p>
            <a:pPr marL="93663" indent="-93663" algn="just" defTabSz="1465263" eaLnBrk="1" hangingPunct="1">
              <a:buFontTx/>
              <a:buChar char="-"/>
              <a:defRPr/>
            </a:pPr>
            <a:r>
              <a:rPr lang="en-US" dirty="0" smtClean="0">
                <a:effectLst/>
              </a:rPr>
              <a:t> </a:t>
            </a:r>
            <a:r>
              <a:rPr lang="en-US" dirty="0" err="1" smtClean="0">
                <a:effectLst/>
              </a:rPr>
              <a:t>Tham</a:t>
            </a:r>
            <a:r>
              <a:rPr lang="en-US" dirty="0" smtClean="0">
                <a:effectLst/>
              </a:rPr>
              <a:t> </a:t>
            </a:r>
            <a:r>
              <a:rPr lang="en-US" dirty="0" err="1" smtClean="0">
                <a:effectLst/>
              </a:rPr>
              <a:t>nhũng</a:t>
            </a:r>
            <a:endParaRPr lang="en-US" dirty="0" smtClean="0">
              <a:effectLst/>
            </a:endParaRPr>
          </a:p>
          <a:p>
            <a:pPr marL="93663" indent="-93663" algn="just" defTabSz="1465263" eaLnBrk="1" hangingPunct="1">
              <a:buFontTx/>
              <a:buChar char="-"/>
              <a:defRPr/>
            </a:pPr>
            <a:r>
              <a:rPr lang="en-US" dirty="0" smtClean="0">
                <a:effectLst/>
              </a:rPr>
              <a:t> </a:t>
            </a:r>
            <a:r>
              <a:rPr lang="en-US" dirty="0" err="1" smtClean="0">
                <a:effectLst/>
              </a:rPr>
              <a:t>Âm</a:t>
            </a:r>
            <a:r>
              <a:rPr lang="en-US" dirty="0" smtClean="0">
                <a:effectLst/>
              </a:rPr>
              <a:t> </a:t>
            </a:r>
            <a:r>
              <a:rPr lang="en-US" dirty="0" err="1" smtClean="0">
                <a:effectLst/>
              </a:rPr>
              <a:t>mưu</a:t>
            </a:r>
            <a:r>
              <a:rPr lang="en-US" dirty="0" smtClean="0">
                <a:effectLst/>
              </a:rPr>
              <a:t> </a:t>
            </a:r>
            <a:r>
              <a:rPr lang="en-US" dirty="0" err="1" smtClean="0">
                <a:effectLst/>
              </a:rPr>
              <a:t>diễn</a:t>
            </a:r>
            <a:r>
              <a:rPr lang="en-US" dirty="0" smtClean="0">
                <a:effectLst/>
              </a:rPr>
              <a:t> </a:t>
            </a:r>
            <a:r>
              <a:rPr lang="en-US" dirty="0" err="1" smtClean="0">
                <a:effectLst/>
              </a:rPr>
              <a:t>biến</a:t>
            </a:r>
            <a:r>
              <a:rPr lang="en-US" dirty="0" smtClean="0">
                <a:effectLst/>
              </a:rPr>
              <a:t> </a:t>
            </a:r>
            <a:r>
              <a:rPr lang="en-US" dirty="0" err="1" smtClean="0">
                <a:effectLst/>
              </a:rPr>
              <a:t>hòa</a:t>
            </a:r>
            <a:r>
              <a:rPr lang="en-US" dirty="0" smtClean="0">
                <a:effectLst/>
              </a:rPr>
              <a:t> </a:t>
            </a:r>
            <a:r>
              <a:rPr lang="en-US" dirty="0" err="1" smtClean="0">
                <a:effectLst/>
              </a:rPr>
              <a:t>bình</a:t>
            </a:r>
            <a:endParaRPr lang="en-US" dirty="0" smtClean="0">
              <a:effectLst/>
            </a:endParaRPr>
          </a:p>
          <a:p>
            <a:pPr marL="93663" indent="-93663" algn="just" defTabSz="1465263" eaLnBrk="1" hangingPunct="1">
              <a:buFontTx/>
              <a:buChar char="-"/>
              <a:defRPr/>
            </a:pPr>
            <a:r>
              <a:rPr lang="en-US" dirty="0" smtClean="0">
                <a:effectLst/>
              </a:rPr>
              <a:t> </a:t>
            </a:r>
            <a:r>
              <a:rPr lang="en-US" dirty="0" err="1" smtClean="0">
                <a:effectLst/>
              </a:rPr>
              <a:t>Thiếu</a:t>
            </a:r>
            <a:r>
              <a:rPr lang="en-US" dirty="0" smtClean="0">
                <a:effectLst/>
              </a:rPr>
              <a:t> </a:t>
            </a:r>
            <a:r>
              <a:rPr lang="en-US" dirty="0" err="1" smtClean="0">
                <a:effectLst/>
              </a:rPr>
              <a:t>năng</a:t>
            </a:r>
            <a:r>
              <a:rPr lang="en-US" dirty="0" smtClean="0">
                <a:effectLst/>
              </a:rPr>
              <a:t> </a:t>
            </a:r>
            <a:r>
              <a:rPr lang="en-US" dirty="0" err="1" smtClean="0">
                <a:effectLst/>
              </a:rPr>
              <a:t>lượng</a:t>
            </a:r>
            <a:endParaRPr lang="en-US" dirty="0" smtClean="0">
              <a:effectLst/>
            </a:endParaRPr>
          </a:p>
          <a:p>
            <a:pPr marL="93663" indent="-93663" algn="just" defTabSz="1465263" eaLnBrk="1" hangingPunct="1">
              <a:buFontTx/>
              <a:buChar char="-"/>
              <a:defRPr/>
            </a:pPr>
            <a:r>
              <a:rPr lang="en-US" dirty="0" smtClean="0">
                <a:effectLst/>
              </a:rPr>
              <a:t> Ô </a:t>
            </a:r>
            <a:r>
              <a:rPr lang="en-US" dirty="0" err="1" smtClean="0">
                <a:effectLst/>
              </a:rPr>
              <a:t>nhiễm</a:t>
            </a:r>
            <a:r>
              <a:rPr lang="en-US" dirty="0" smtClean="0">
                <a:effectLst/>
              </a:rPr>
              <a:t> </a:t>
            </a:r>
            <a:r>
              <a:rPr lang="en-US" dirty="0" err="1" smtClean="0">
                <a:effectLst/>
              </a:rPr>
              <a:t>môi</a:t>
            </a:r>
            <a:r>
              <a:rPr lang="en-US" dirty="0" smtClean="0">
                <a:effectLst/>
              </a:rPr>
              <a:t> </a:t>
            </a:r>
            <a:r>
              <a:rPr lang="en-US" dirty="0" err="1" smtClean="0">
                <a:effectLst/>
              </a:rPr>
              <a:t>trường</a:t>
            </a:r>
            <a:endParaRPr lang="en-US" dirty="0" smtClean="0">
              <a:effectLst/>
            </a:endParaRPr>
          </a:p>
          <a:p>
            <a:pPr marL="93663" indent="-93663" algn="just" defTabSz="1465263" eaLnBrk="1" hangingPunct="1">
              <a:buFontTx/>
              <a:buChar char="-"/>
              <a:defRPr/>
            </a:pPr>
            <a:r>
              <a:rPr lang="en-US" dirty="0" smtClean="0">
                <a:effectLst/>
              </a:rPr>
              <a:t> </a:t>
            </a:r>
            <a:r>
              <a:rPr lang="en-US" dirty="0" err="1" smtClean="0">
                <a:effectLst/>
              </a:rPr>
              <a:t>Bùng</a:t>
            </a:r>
            <a:r>
              <a:rPr lang="en-US" dirty="0" smtClean="0">
                <a:effectLst/>
              </a:rPr>
              <a:t> </a:t>
            </a:r>
            <a:r>
              <a:rPr lang="en-US" dirty="0" err="1" smtClean="0">
                <a:effectLst/>
              </a:rPr>
              <a:t>nổ</a:t>
            </a:r>
            <a:r>
              <a:rPr lang="en-US" dirty="0" smtClean="0">
                <a:effectLst/>
              </a:rPr>
              <a:t> </a:t>
            </a:r>
            <a:r>
              <a:rPr lang="en-US" dirty="0" err="1" smtClean="0">
                <a:effectLst/>
              </a:rPr>
              <a:t>dân</a:t>
            </a:r>
            <a:r>
              <a:rPr lang="en-US" dirty="0" smtClean="0">
                <a:effectLst/>
              </a:rPr>
              <a:t> </a:t>
            </a:r>
            <a:r>
              <a:rPr lang="en-US" dirty="0" err="1" smtClean="0">
                <a:effectLst/>
              </a:rPr>
              <a:t>số</a:t>
            </a:r>
            <a:endParaRPr lang="en-US" dirty="0" smtClean="0">
              <a:effectLst/>
            </a:endParaRPr>
          </a:p>
          <a:p>
            <a:pPr marL="93663" indent="-93663" algn="just" defTabSz="1465263" eaLnBrk="1" hangingPunct="1">
              <a:buFontTx/>
              <a:buChar char="-"/>
              <a:defRPr/>
            </a:pPr>
            <a:r>
              <a:rPr lang="en-US" dirty="0" smtClean="0">
                <a:effectLst/>
              </a:rPr>
              <a:t> </a:t>
            </a:r>
            <a:r>
              <a:rPr lang="en-US" dirty="0" err="1" smtClean="0">
                <a:effectLst/>
              </a:rPr>
              <a:t>Thiếu</a:t>
            </a:r>
            <a:r>
              <a:rPr lang="en-US" dirty="0" smtClean="0">
                <a:effectLst/>
              </a:rPr>
              <a:t> </a:t>
            </a:r>
            <a:r>
              <a:rPr lang="en-US" dirty="0" err="1" smtClean="0">
                <a:effectLst/>
              </a:rPr>
              <a:t>nhân</a:t>
            </a:r>
            <a:r>
              <a:rPr lang="en-US" dirty="0" smtClean="0">
                <a:effectLst/>
              </a:rPr>
              <a:t> </a:t>
            </a:r>
            <a:r>
              <a:rPr lang="en-US" dirty="0" err="1" smtClean="0">
                <a:effectLst/>
              </a:rPr>
              <a:t>tài</a:t>
            </a:r>
            <a:endParaRPr lang="en-US" dirty="0" smtClean="0">
              <a:effectLst/>
            </a:endParaRPr>
          </a:p>
        </p:txBody>
      </p:sp>
      <p:sp>
        <p:nvSpPr>
          <p:cNvPr id="27653" name="Rectangle 4"/>
          <p:cNvSpPr>
            <a:spLocks noChangeArrowheads="1"/>
          </p:cNvSpPr>
          <p:nvPr/>
        </p:nvSpPr>
        <p:spPr bwMode="auto">
          <a:xfrm>
            <a:off x="2133600" y="609600"/>
            <a:ext cx="4425950" cy="584200"/>
          </a:xfrm>
          <a:prstGeom prst="rect">
            <a:avLst/>
          </a:prstGeom>
          <a:noFill/>
          <a:ln w="9525">
            <a:noFill/>
            <a:miter lim="800000"/>
            <a:headEnd/>
            <a:tailEnd/>
          </a:ln>
        </p:spPr>
        <p:txBody>
          <a:bodyPr wrap="none">
            <a:spAutoFit/>
          </a:bodyPr>
          <a:lstStyle/>
          <a:p>
            <a:r>
              <a:rPr lang="en-US" sz="3200" b="1">
                <a:solidFill>
                  <a:srgbClr val="00FF00"/>
                </a:solidFill>
                <a:latin typeface="VNI-Times" pitchFamily="2" charset="0"/>
              </a:rPr>
              <a:t>b. Tình hình trong nöôùc</a:t>
            </a:r>
            <a:endParaRPr lang="en-US" sz="3200" b="1">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9572">
                                            <p:txEl>
                                              <p:pRg st="0" end="0"/>
                                            </p:txEl>
                                          </p:spTgt>
                                        </p:tgtEl>
                                        <p:attrNameLst>
                                          <p:attrName>style.visibility</p:attrName>
                                        </p:attrNameLst>
                                      </p:cBhvr>
                                      <p:to>
                                        <p:strVal val="visible"/>
                                      </p:to>
                                    </p:set>
                                    <p:animEffect transition="in" filter="wipe(left)">
                                      <p:cBhvr>
                                        <p:cTn id="7" dur="1000"/>
                                        <p:tgtEl>
                                          <p:spTgt spid="10957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9573">
                                            <p:txEl>
                                              <p:pRg st="0" end="0"/>
                                            </p:txEl>
                                          </p:spTgt>
                                        </p:tgtEl>
                                        <p:attrNameLst>
                                          <p:attrName>style.visibility</p:attrName>
                                        </p:attrNameLst>
                                      </p:cBhvr>
                                      <p:to>
                                        <p:strVal val="visible"/>
                                      </p:to>
                                    </p:set>
                                    <p:animEffect transition="in" filter="wipe(left)">
                                      <p:cBhvr>
                                        <p:cTn id="12" dur="1000"/>
                                        <p:tgtEl>
                                          <p:spTgt spid="10957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2">
                                            <p:txEl>
                                              <p:pRg st="1" end="1"/>
                                            </p:txEl>
                                          </p:spTgt>
                                        </p:tgtEl>
                                        <p:attrNameLst>
                                          <p:attrName>style.visibility</p:attrName>
                                        </p:attrNameLst>
                                      </p:cBhvr>
                                      <p:to>
                                        <p:strVal val="visible"/>
                                      </p:to>
                                    </p:set>
                                    <p:animEffect transition="in" filter="wipe(left)">
                                      <p:cBhvr>
                                        <p:cTn id="17" dur="1000"/>
                                        <p:tgtEl>
                                          <p:spTgt spid="10957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9572">
                                            <p:txEl>
                                              <p:pRg st="2" end="2"/>
                                            </p:txEl>
                                          </p:spTgt>
                                        </p:tgtEl>
                                        <p:attrNameLst>
                                          <p:attrName>style.visibility</p:attrName>
                                        </p:attrNameLst>
                                      </p:cBhvr>
                                      <p:to>
                                        <p:strVal val="visible"/>
                                      </p:to>
                                    </p:set>
                                    <p:animEffect transition="in" filter="wipe(left)">
                                      <p:cBhvr>
                                        <p:cTn id="22" dur="1000"/>
                                        <p:tgtEl>
                                          <p:spTgt spid="10957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9572">
                                            <p:txEl>
                                              <p:pRg st="3" end="3"/>
                                            </p:txEl>
                                          </p:spTgt>
                                        </p:tgtEl>
                                        <p:attrNameLst>
                                          <p:attrName>style.visibility</p:attrName>
                                        </p:attrNameLst>
                                      </p:cBhvr>
                                      <p:to>
                                        <p:strVal val="visible"/>
                                      </p:to>
                                    </p:set>
                                    <p:animEffect transition="in" filter="wipe(left)">
                                      <p:cBhvr>
                                        <p:cTn id="27" dur="1000"/>
                                        <p:tgtEl>
                                          <p:spTgt spid="10957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9572">
                                            <p:txEl>
                                              <p:pRg st="4" end="4"/>
                                            </p:txEl>
                                          </p:spTgt>
                                        </p:tgtEl>
                                        <p:attrNameLst>
                                          <p:attrName>style.visibility</p:attrName>
                                        </p:attrNameLst>
                                      </p:cBhvr>
                                      <p:to>
                                        <p:strVal val="visible"/>
                                      </p:to>
                                    </p:set>
                                    <p:animEffect transition="in" filter="wipe(left)">
                                      <p:cBhvr>
                                        <p:cTn id="32" dur="1000"/>
                                        <p:tgtEl>
                                          <p:spTgt spid="10957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9572">
                                            <p:txEl>
                                              <p:pRg st="5" end="5"/>
                                            </p:txEl>
                                          </p:spTgt>
                                        </p:tgtEl>
                                        <p:attrNameLst>
                                          <p:attrName>style.visibility</p:attrName>
                                        </p:attrNameLst>
                                      </p:cBhvr>
                                      <p:to>
                                        <p:strVal val="visible"/>
                                      </p:to>
                                    </p:set>
                                    <p:animEffect transition="in" filter="wipe(left)">
                                      <p:cBhvr>
                                        <p:cTn id="37" dur="1000"/>
                                        <p:tgtEl>
                                          <p:spTgt spid="10957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9573">
                                            <p:txEl>
                                              <p:pRg st="1" end="1"/>
                                            </p:txEl>
                                          </p:spTgt>
                                        </p:tgtEl>
                                        <p:attrNameLst>
                                          <p:attrName>style.visibility</p:attrName>
                                        </p:attrNameLst>
                                      </p:cBhvr>
                                      <p:to>
                                        <p:strVal val="visible"/>
                                      </p:to>
                                    </p:set>
                                    <p:animEffect transition="in" filter="wipe(left)">
                                      <p:cBhvr>
                                        <p:cTn id="42" dur="1000"/>
                                        <p:tgtEl>
                                          <p:spTgt spid="10957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9573">
                                            <p:txEl>
                                              <p:pRg st="2" end="2"/>
                                            </p:txEl>
                                          </p:spTgt>
                                        </p:tgtEl>
                                        <p:attrNameLst>
                                          <p:attrName>style.visibility</p:attrName>
                                        </p:attrNameLst>
                                      </p:cBhvr>
                                      <p:to>
                                        <p:strVal val="visible"/>
                                      </p:to>
                                    </p:set>
                                    <p:animEffect transition="in" filter="wipe(left)">
                                      <p:cBhvr>
                                        <p:cTn id="47" dur="1000"/>
                                        <p:tgtEl>
                                          <p:spTgt spid="109573">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09573">
                                            <p:txEl>
                                              <p:pRg st="3" end="3"/>
                                            </p:txEl>
                                          </p:spTgt>
                                        </p:tgtEl>
                                        <p:attrNameLst>
                                          <p:attrName>style.visibility</p:attrName>
                                        </p:attrNameLst>
                                      </p:cBhvr>
                                      <p:to>
                                        <p:strVal val="visible"/>
                                      </p:to>
                                    </p:set>
                                    <p:animEffect transition="in" filter="wipe(left)">
                                      <p:cBhvr>
                                        <p:cTn id="52" dur="1000"/>
                                        <p:tgtEl>
                                          <p:spTgt spid="10957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09573">
                                            <p:txEl>
                                              <p:pRg st="4" end="4"/>
                                            </p:txEl>
                                          </p:spTgt>
                                        </p:tgtEl>
                                        <p:attrNameLst>
                                          <p:attrName>style.visibility</p:attrName>
                                        </p:attrNameLst>
                                      </p:cBhvr>
                                      <p:to>
                                        <p:strVal val="visible"/>
                                      </p:to>
                                    </p:set>
                                    <p:animEffect transition="in" filter="wipe(left)">
                                      <p:cBhvr>
                                        <p:cTn id="57" dur="1000"/>
                                        <p:tgtEl>
                                          <p:spTgt spid="10957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109573">
                                            <p:txEl>
                                              <p:pRg st="5" end="5"/>
                                            </p:txEl>
                                          </p:spTgt>
                                        </p:tgtEl>
                                        <p:attrNameLst>
                                          <p:attrName>style.visibility</p:attrName>
                                        </p:attrNameLst>
                                      </p:cBhvr>
                                      <p:to>
                                        <p:strVal val="visible"/>
                                      </p:to>
                                    </p:set>
                                    <p:animEffect transition="in" filter="wipe(left)">
                                      <p:cBhvr>
                                        <p:cTn id="62" dur="1000"/>
                                        <p:tgtEl>
                                          <p:spTgt spid="109573">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09573">
                                            <p:txEl>
                                              <p:pRg st="6" end="6"/>
                                            </p:txEl>
                                          </p:spTgt>
                                        </p:tgtEl>
                                        <p:attrNameLst>
                                          <p:attrName>style.visibility</p:attrName>
                                        </p:attrNameLst>
                                      </p:cBhvr>
                                      <p:to>
                                        <p:strVal val="visible"/>
                                      </p:to>
                                    </p:set>
                                    <p:animEffect transition="in" filter="wipe(left)">
                                      <p:cBhvr>
                                        <p:cTn id="67" dur="1000"/>
                                        <p:tgtEl>
                                          <p:spTgt spid="109573">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09573">
                                            <p:txEl>
                                              <p:pRg st="7" end="7"/>
                                            </p:txEl>
                                          </p:spTgt>
                                        </p:tgtEl>
                                        <p:attrNameLst>
                                          <p:attrName>style.visibility</p:attrName>
                                        </p:attrNameLst>
                                      </p:cBhvr>
                                      <p:to>
                                        <p:strVal val="visible"/>
                                      </p:to>
                                    </p:set>
                                    <p:animEffect transition="in" filter="wipe(left)">
                                      <p:cBhvr>
                                        <p:cTn id="72" dur="1000"/>
                                        <p:tgtEl>
                                          <p:spTgt spid="109573">
                                            <p:txEl>
                                              <p:pRg st="7" end="7"/>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109573">
                                            <p:txEl>
                                              <p:pRg st="8" end="8"/>
                                            </p:txEl>
                                          </p:spTgt>
                                        </p:tgtEl>
                                        <p:attrNameLst>
                                          <p:attrName>style.visibility</p:attrName>
                                        </p:attrNameLst>
                                      </p:cBhvr>
                                      <p:to>
                                        <p:strVal val="visible"/>
                                      </p:to>
                                    </p:set>
                                    <p:animEffect transition="in" filter="wipe(left)">
                                      <p:cBhvr>
                                        <p:cTn id="77" dur="1000"/>
                                        <p:tgtEl>
                                          <p:spTgt spid="109573">
                                            <p:txEl>
                                              <p:pRg st="8" end="8"/>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109573">
                                            <p:txEl>
                                              <p:pRg st="9" end="9"/>
                                            </p:txEl>
                                          </p:spTgt>
                                        </p:tgtEl>
                                        <p:attrNameLst>
                                          <p:attrName>style.visibility</p:attrName>
                                        </p:attrNameLst>
                                      </p:cBhvr>
                                      <p:to>
                                        <p:strVal val="visible"/>
                                      </p:to>
                                    </p:set>
                                    <p:animEffect transition="in" filter="wipe(left)">
                                      <p:cBhvr>
                                        <p:cTn id="82" dur="1000"/>
                                        <p:tgtEl>
                                          <p:spTgt spid="10957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2" grpId="0" uiExpand="1" build="p"/>
      <p:bldP spid="10957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9" name="Text Box 5"/>
          <p:cNvSpPr txBox="1">
            <a:spLocks noChangeArrowheads="1"/>
          </p:cNvSpPr>
          <p:nvPr/>
        </p:nvSpPr>
        <p:spPr bwMode="auto">
          <a:xfrm>
            <a:off x="762000" y="1981200"/>
            <a:ext cx="8153400" cy="4246563"/>
          </a:xfrm>
          <a:prstGeom prst="rect">
            <a:avLst/>
          </a:prstGeom>
          <a:noFill/>
          <a:ln w="9525">
            <a:noFill/>
            <a:miter lim="800000"/>
            <a:headEnd/>
            <a:tailEnd/>
          </a:ln>
        </p:spPr>
        <p:txBody>
          <a:bodyPr>
            <a:spAutoFit/>
          </a:bodyPr>
          <a:lstStyle/>
          <a:p>
            <a:pPr>
              <a:lnSpc>
                <a:spcPct val="150000"/>
              </a:lnSpc>
            </a:pPr>
            <a:r>
              <a:rPr lang="en-US" sz="3600" b="1" i="1" dirty="0">
                <a:latin typeface="VNI-Times" pitchFamily="2" charset="0"/>
              </a:rPr>
              <a:t>- </a:t>
            </a:r>
            <a:r>
              <a:rPr lang="en-US" sz="3600" b="1" i="1" dirty="0" err="1">
                <a:latin typeface="VNI-Times" pitchFamily="2" charset="0"/>
              </a:rPr>
              <a:t>Yeâu</a:t>
            </a:r>
            <a:r>
              <a:rPr lang="en-US" sz="3600" b="1" i="1" dirty="0">
                <a:latin typeface="VNI-Times" pitchFamily="2" charset="0"/>
              </a:rPr>
              <a:t> </a:t>
            </a:r>
            <a:r>
              <a:rPr lang="en-US" sz="3600" b="1" i="1" dirty="0" err="1">
                <a:latin typeface="VNI-Times" pitchFamily="2" charset="0"/>
              </a:rPr>
              <a:t>caàu</a:t>
            </a:r>
            <a:r>
              <a:rPr lang="en-US" sz="3600" b="1" i="1" dirty="0">
                <a:latin typeface="VNI-Times" pitchFamily="2" charset="0"/>
              </a:rPr>
              <a:t> </a:t>
            </a:r>
            <a:r>
              <a:rPr lang="en-US" sz="3600" b="1" i="1" dirty="0" err="1">
                <a:latin typeface="VNI-Times" pitchFamily="2" charset="0"/>
              </a:rPr>
              <a:t>cuûa</a:t>
            </a:r>
            <a:r>
              <a:rPr lang="en-US" sz="3600" b="1" i="1" dirty="0">
                <a:latin typeface="VNI-Times" pitchFamily="2" charset="0"/>
              </a:rPr>
              <a:t> </a:t>
            </a:r>
            <a:r>
              <a:rPr lang="en-US" sz="3600" b="1" i="1" dirty="0" err="1">
                <a:latin typeface="VNI-Times" pitchFamily="2" charset="0"/>
              </a:rPr>
              <a:t>söï</a:t>
            </a:r>
            <a:r>
              <a:rPr lang="en-US" sz="3600" b="1" i="1" dirty="0">
                <a:latin typeface="VNI-Times" pitchFamily="2" charset="0"/>
              </a:rPr>
              <a:t> </a:t>
            </a:r>
            <a:r>
              <a:rPr lang="en-US" sz="3600" b="1" i="1" dirty="0" err="1">
                <a:latin typeface="VNI-Times" pitchFamily="2" charset="0"/>
              </a:rPr>
              <a:t>nghieäp</a:t>
            </a:r>
            <a:r>
              <a:rPr lang="en-US" sz="3600" b="1" i="1" dirty="0">
                <a:latin typeface="VNI-Times" pitchFamily="2" charset="0"/>
              </a:rPr>
              <a:t> CNH-HÑH</a:t>
            </a:r>
          </a:p>
          <a:p>
            <a:pPr algn="just">
              <a:lnSpc>
                <a:spcPct val="150000"/>
              </a:lnSpc>
              <a:buFontTx/>
              <a:buChar char="-"/>
            </a:pPr>
            <a:r>
              <a:rPr lang="en-US" sz="3600" b="1" i="1" dirty="0">
                <a:latin typeface="VNI-Times" pitchFamily="2" charset="0"/>
              </a:rPr>
              <a:t> </a:t>
            </a:r>
            <a:r>
              <a:rPr lang="en-US" sz="3600" b="1" i="1" dirty="0" err="1">
                <a:latin typeface="VNI-Times" pitchFamily="2" charset="0"/>
              </a:rPr>
              <a:t>Tieán</a:t>
            </a:r>
            <a:r>
              <a:rPr lang="en-US" sz="3600" b="1" i="1" dirty="0">
                <a:latin typeface="VNI-Times" pitchFamily="2" charset="0"/>
              </a:rPr>
              <a:t> </a:t>
            </a:r>
            <a:r>
              <a:rPr lang="en-US" sz="3600" b="1" i="1" dirty="0" err="1">
                <a:latin typeface="VNI-Times" pitchFamily="2" charset="0"/>
              </a:rPr>
              <a:t>haønh</a:t>
            </a:r>
            <a:r>
              <a:rPr lang="en-US" sz="3600" b="1" i="1" dirty="0">
                <a:latin typeface="VNI-Times" pitchFamily="2" charset="0"/>
              </a:rPr>
              <a:t> </a:t>
            </a:r>
            <a:r>
              <a:rPr lang="en-US" sz="3600" b="1" i="1" dirty="0" err="1">
                <a:latin typeface="VNI-Times" pitchFamily="2" charset="0"/>
              </a:rPr>
              <a:t>ñoåi</a:t>
            </a:r>
            <a:r>
              <a:rPr lang="en-US" sz="3600" b="1" i="1" dirty="0">
                <a:latin typeface="VNI-Times" pitchFamily="2" charset="0"/>
              </a:rPr>
              <a:t> </a:t>
            </a:r>
            <a:r>
              <a:rPr lang="en-US" sz="3600" b="1" i="1" dirty="0" err="1">
                <a:latin typeface="VNI-Times" pitchFamily="2" charset="0"/>
              </a:rPr>
              <a:t>môùi</a:t>
            </a:r>
            <a:r>
              <a:rPr lang="en-US" sz="3600" b="1" i="1" dirty="0">
                <a:latin typeface="VNI-Times" pitchFamily="2" charset="0"/>
              </a:rPr>
              <a:t>, </a:t>
            </a:r>
            <a:r>
              <a:rPr lang="en-US" sz="3600" b="1" i="1" dirty="0" err="1">
                <a:latin typeface="VNI-Times" pitchFamily="2" charset="0"/>
              </a:rPr>
              <a:t>môû</a:t>
            </a:r>
            <a:r>
              <a:rPr lang="en-US" sz="3600" b="1" i="1" dirty="0">
                <a:latin typeface="VNI-Times" pitchFamily="2" charset="0"/>
              </a:rPr>
              <a:t> </a:t>
            </a:r>
            <a:r>
              <a:rPr lang="en-US" sz="3600" b="1" i="1" dirty="0" err="1">
                <a:latin typeface="VNI-Times" pitchFamily="2" charset="0"/>
              </a:rPr>
              <a:t>cöûa</a:t>
            </a:r>
            <a:r>
              <a:rPr lang="en-US" sz="3600" b="1" i="1" dirty="0">
                <a:latin typeface="VNI-Times" pitchFamily="2" charset="0"/>
              </a:rPr>
              <a:t> </a:t>
            </a:r>
            <a:r>
              <a:rPr lang="en-US" sz="3600" b="1" i="1" dirty="0" err="1">
                <a:latin typeface="VNI-Times" pitchFamily="2" charset="0"/>
              </a:rPr>
              <a:t>hoäi</a:t>
            </a:r>
            <a:r>
              <a:rPr lang="en-US" sz="3600" b="1" i="1" dirty="0">
                <a:latin typeface="VNI-Times" pitchFamily="2" charset="0"/>
              </a:rPr>
              <a:t> </a:t>
            </a:r>
            <a:r>
              <a:rPr lang="en-US" sz="3600" b="1" i="1" dirty="0" err="1">
                <a:latin typeface="VNI-Times" pitchFamily="2" charset="0"/>
              </a:rPr>
              <a:t>nhaäp</a:t>
            </a:r>
            <a:r>
              <a:rPr lang="en-US" sz="3600" b="1" i="1" dirty="0">
                <a:latin typeface="VNI-Times" pitchFamily="2" charset="0"/>
              </a:rPr>
              <a:t> </a:t>
            </a:r>
            <a:r>
              <a:rPr lang="en-US" sz="3600" b="1" i="1" dirty="0" err="1">
                <a:latin typeface="VNI-Times" pitchFamily="2" charset="0"/>
              </a:rPr>
              <a:t>vôùi</a:t>
            </a:r>
            <a:r>
              <a:rPr lang="en-US" sz="3600" b="1" i="1" dirty="0">
                <a:latin typeface="VNI-Times" pitchFamily="2" charset="0"/>
              </a:rPr>
              <a:t> </a:t>
            </a:r>
            <a:r>
              <a:rPr lang="en-US" sz="3600" b="1" i="1" dirty="0" err="1">
                <a:latin typeface="VNI-Times" pitchFamily="2" charset="0"/>
              </a:rPr>
              <a:t>theá</a:t>
            </a:r>
            <a:r>
              <a:rPr lang="en-US" sz="3600" b="1" i="1" dirty="0">
                <a:latin typeface="VNI-Times" pitchFamily="2" charset="0"/>
              </a:rPr>
              <a:t> </a:t>
            </a:r>
            <a:r>
              <a:rPr lang="en-US" sz="3600" b="1" i="1" dirty="0" err="1">
                <a:latin typeface="VNI-Times" pitchFamily="2" charset="0"/>
              </a:rPr>
              <a:t>giôùi</a:t>
            </a:r>
            <a:endParaRPr lang="en-US" sz="3600" b="1" i="1" dirty="0">
              <a:latin typeface="VNI-Times" pitchFamily="2" charset="0"/>
            </a:endParaRPr>
          </a:p>
          <a:p>
            <a:pPr>
              <a:lnSpc>
                <a:spcPct val="150000"/>
              </a:lnSpc>
              <a:buFontTx/>
              <a:buChar char="-"/>
            </a:pPr>
            <a:r>
              <a:rPr lang="en-US" sz="3600" b="1" i="1" dirty="0">
                <a:latin typeface="VNI-Times" pitchFamily="2" charset="0"/>
              </a:rPr>
              <a:t> </a:t>
            </a:r>
            <a:r>
              <a:rPr lang="en-US" sz="3200" b="1" i="1" dirty="0" err="1">
                <a:cs typeface="Times New Roman" pitchFamily="18" charset="0"/>
              </a:rPr>
              <a:t>Xây</a:t>
            </a:r>
            <a:r>
              <a:rPr lang="en-US" sz="3200" b="1" i="1" dirty="0">
                <a:cs typeface="Times New Roman" pitchFamily="18" charset="0"/>
              </a:rPr>
              <a:t> </a:t>
            </a:r>
            <a:r>
              <a:rPr lang="en-US" sz="3200" b="1" i="1" dirty="0" err="1">
                <a:cs typeface="Times New Roman" pitchFamily="18" charset="0"/>
              </a:rPr>
              <a:t>dựng</a:t>
            </a:r>
            <a:r>
              <a:rPr lang="en-US" sz="3200" b="1" i="1" dirty="0">
                <a:cs typeface="Times New Roman" pitchFamily="18" charset="0"/>
              </a:rPr>
              <a:t> </a:t>
            </a:r>
            <a:r>
              <a:rPr lang="en-US" sz="3200" b="1" i="1" dirty="0" err="1">
                <a:cs typeface="Times New Roman" pitchFamily="18" charset="0"/>
              </a:rPr>
              <a:t>nền</a:t>
            </a:r>
            <a:r>
              <a:rPr lang="en-US" sz="3200" b="1" i="1" dirty="0">
                <a:cs typeface="Times New Roman" pitchFamily="18" charset="0"/>
              </a:rPr>
              <a:t> KTTT </a:t>
            </a:r>
            <a:r>
              <a:rPr lang="en-US" sz="3200" b="1" i="1" dirty="0" err="1">
                <a:cs typeface="Times New Roman" pitchFamily="18" charset="0"/>
              </a:rPr>
              <a:t>định</a:t>
            </a:r>
            <a:r>
              <a:rPr lang="en-US" sz="3200" b="1" i="1" dirty="0">
                <a:cs typeface="Times New Roman" pitchFamily="18" charset="0"/>
              </a:rPr>
              <a:t> </a:t>
            </a:r>
            <a:r>
              <a:rPr lang="en-US" sz="3200" b="1" i="1" dirty="0" err="1">
                <a:cs typeface="Times New Roman" pitchFamily="18" charset="0"/>
              </a:rPr>
              <a:t>hướng</a:t>
            </a:r>
            <a:r>
              <a:rPr lang="en-US" sz="3200" b="1" i="1" dirty="0">
                <a:cs typeface="Times New Roman" pitchFamily="18" charset="0"/>
              </a:rPr>
              <a:t> XHCN</a:t>
            </a:r>
            <a:endParaRPr lang="en-US" sz="3600" b="1" i="1" dirty="0">
              <a:latin typeface="VNI-Times" pitchFamily="2" charset="0"/>
            </a:endParaRPr>
          </a:p>
          <a:p>
            <a:pPr>
              <a:lnSpc>
                <a:spcPct val="150000"/>
              </a:lnSpc>
            </a:pPr>
            <a:r>
              <a:rPr lang="en-US" sz="3600" b="1" i="1" dirty="0">
                <a:latin typeface="VNI-Times" pitchFamily="2" charset="0"/>
              </a:rPr>
              <a:t> - </a:t>
            </a:r>
            <a:r>
              <a:rPr lang="en-US" sz="3600" b="1" i="1" dirty="0" err="1">
                <a:latin typeface="VNI-Times" pitchFamily="2" charset="0"/>
              </a:rPr>
              <a:t>Thöïc</a:t>
            </a:r>
            <a:r>
              <a:rPr lang="en-US" sz="3600" b="1" i="1" dirty="0">
                <a:latin typeface="VNI-Times" pitchFamily="2" charset="0"/>
              </a:rPr>
              <a:t> </a:t>
            </a:r>
            <a:r>
              <a:rPr lang="en-US" sz="3600" b="1" i="1" dirty="0" err="1">
                <a:latin typeface="VNI-Times" pitchFamily="2" charset="0"/>
              </a:rPr>
              <a:t>traïng</a:t>
            </a:r>
            <a:r>
              <a:rPr lang="en-US" sz="3600" b="1" i="1" dirty="0">
                <a:latin typeface="VNI-Times" pitchFamily="2" charset="0"/>
              </a:rPr>
              <a:t> </a:t>
            </a:r>
            <a:r>
              <a:rPr lang="en-US" sz="3600" b="1" i="1" dirty="0" err="1">
                <a:latin typeface="VNI-Times" pitchFamily="2" charset="0"/>
              </a:rPr>
              <a:t>vaên</a:t>
            </a:r>
            <a:r>
              <a:rPr lang="en-US" sz="3600" b="1" i="1" dirty="0">
                <a:latin typeface="VNI-Times" pitchFamily="2" charset="0"/>
              </a:rPr>
              <a:t> </a:t>
            </a:r>
            <a:r>
              <a:rPr lang="en-US" sz="3600" b="1" i="1" dirty="0" err="1">
                <a:latin typeface="VNI-Times" pitchFamily="2" charset="0"/>
              </a:rPr>
              <a:t>hoaù</a:t>
            </a:r>
            <a:r>
              <a:rPr lang="en-US" sz="3600" b="1" i="1" dirty="0">
                <a:latin typeface="VNI-Times" pitchFamily="2" charset="0"/>
              </a:rPr>
              <a:t> </a:t>
            </a:r>
            <a:r>
              <a:rPr lang="en-US" sz="3600" b="1" i="1" dirty="0" err="1">
                <a:latin typeface="VNI-Times" pitchFamily="2" charset="0"/>
              </a:rPr>
              <a:t>Vieät</a:t>
            </a:r>
            <a:r>
              <a:rPr lang="en-US" sz="3600" b="1" i="1" dirty="0">
                <a:latin typeface="VNI-Times" pitchFamily="2" charset="0"/>
              </a:rPr>
              <a:t> Nam </a:t>
            </a:r>
            <a:r>
              <a:rPr lang="en-US" sz="3600" b="1" i="1" dirty="0" err="1">
                <a:latin typeface="VNI-Times" pitchFamily="2" charset="0"/>
              </a:rPr>
              <a:t>hieän</a:t>
            </a:r>
            <a:r>
              <a:rPr lang="en-US" sz="3600" b="1" i="1" dirty="0">
                <a:latin typeface="VNI-Times" pitchFamily="2" charset="0"/>
              </a:rPr>
              <a:t> nay</a:t>
            </a:r>
            <a:endParaRPr lang="en-US" sz="3600" i="1" dirty="0">
              <a:latin typeface="VNI-Times" pitchFamily="2" charset="0"/>
            </a:endParaRPr>
          </a:p>
        </p:txBody>
      </p:sp>
      <p:sp>
        <p:nvSpPr>
          <p:cNvPr id="4" name="Rectangle 3"/>
          <p:cNvSpPr/>
          <p:nvPr/>
        </p:nvSpPr>
        <p:spPr>
          <a:xfrm>
            <a:off x="685800" y="914400"/>
            <a:ext cx="4270721" cy="523220"/>
          </a:xfrm>
          <a:prstGeom prst="rect">
            <a:avLst/>
          </a:prstGeom>
        </p:spPr>
        <p:txBody>
          <a:bodyPr wrap="none">
            <a:spAutoFit/>
          </a:bodyPr>
          <a:lstStyle/>
          <a:p>
            <a:pPr>
              <a:spcBef>
                <a:spcPts val="1800"/>
              </a:spcBef>
              <a:spcAft>
                <a:spcPts val="1800"/>
              </a:spcAft>
              <a:defRPr/>
            </a:pPr>
            <a:r>
              <a:rPr lang="en-US" sz="2800" b="1" dirty="0">
                <a:solidFill>
                  <a:srgbClr val="00FF00"/>
                </a:solidFill>
                <a:effectLst>
                  <a:outerShdw blurRad="38100" dist="38100" dir="2700000" algn="tl">
                    <a:srgbClr val="000000"/>
                  </a:outerShdw>
                </a:effectLst>
                <a:latin typeface="+mn-lt"/>
              </a:rPr>
              <a:t>b</a:t>
            </a:r>
            <a:r>
              <a:rPr lang="en-US" sz="2800" b="1">
                <a:solidFill>
                  <a:srgbClr val="00FF00"/>
                </a:solidFill>
                <a:effectLst>
                  <a:outerShdw blurRad="38100" dist="38100" dir="2700000" algn="tl">
                    <a:srgbClr val="000000"/>
                  </a:outerShdw>
                </a:effectLst>
                <a:latin typeface="+mn-lt"/>
              </a:rPr>
              <a:t>. </a:t>
            </a:r>
            <a:r>
              <a:rPr lang="en-US" sz="2800" b="1" smtClean="0">
                <a:solidFill>
                  <a:srgbClr val="00FF00"/>
                </a:solidFill>
                <a:effectLst>
                  <a:outerShdw blurRad="38100" dist="38100" dir="2700000" algn="tl">
                    <a:srgbClr val="000000"/>
                  </a:outerShdw>
                </a:effectLst>
                <a:latin typeface="+mn-lt"/>
              </a:rPr>
              <a:t>Tình hình trong nước</a:t>
            </a:r>
            <a:endParaRPr lang="en-US" sz="2800" b="1" dirty="0">
              <a:solidFill>
                <a:srgbClr val="00FF00"/>
              </a:solidFill>
              <a:effectLst>
                <a:outerShdw blurRad="38100" dist="38100" dir="2700000" algn="tl">
                  <a:srgbClr val="000000"/>
                </a:outerShdw>
              </a:effectLst>
              <a:latin typeface="+mn-lt"/>
            </a:endParaRPr>
          </a:p>
        </p:txBody>
      </p:sp>
      <p:sp>
        <p:nvSpPr>
          <p:cNvPr id="5" name="Rectangle 2"/>
          <p:cNvSpPr>
            <a:spLocks noGrp="1" noRot="1" noChangeArrowheads="1"/>
          </p:cNvSpPr>
          <p:nvPr>
            <p:ph type="title"/>
          </p:nvPr>
        </p:nvSpPr>
        <p:spPr>
          <a:xfrm>
            <a:off x="457200" y="228600"/>
            <a:ext cx="4419600" cy="685800"/>
          </a:xfrm>
        </p:spPr>
        <p:txBody>
          <a:bodyPr/>
          <a:lstStyle/>
          <a:p>
            <a:pPr algn="l" eaLnBrk="1" hangingPunct="1">
              <a:defRPr/>
            </a:pPr>
            <a:r>
              <a:rPr lang="en-US" sz="2800" dirty="0" smtClean="0">
                <a:solidFill>
                  <a:schemeClr val="tx1"/>
                </a:solidFill>
              </a:rPr>
              <a:t>2. </a:t>
            </a:r>
            <a:r>
              <a:rPr lang="en-US" sz="2800" dirty="0" err="1" smtClean="0">
                <a:solidFill>
                  <a:schemeClr val="tx1"/>
                </a:solidFill>
                <a:latin typeface="VNI-Times" pitchFamily="2" charset="0"/>
              </a:rPr>
              <a:t>Cô</a:t>
            </a:r>
            <a:r>
              <a:rPr lang="en-US" sz="2800" dirty="0" smtClean="0">
                <a:solidFill>
                  <a:schemeClr val="tx1"/>
                </a:solidFill>
                <a:latin typeface="VNI-Times" pitchFamily="2" charset="0"/>
              </a:rPr>
              <a:t> </a:t>
            </a:r>
            <a:r>
              <a:rPr lang="en-US" sz="2800" dirty="0" err="1" smtClean="0">
                <a:solidFill>
                  <a:schemeClr val="tx1"/>
                </a:solidFill>
                <a:latin typeface="VNI-Times" pitchFamily="2" charset="0"/>
              </a:rPr>
              <a:t>sôû</a:t>
            </a:r>
            <a:r>
              <a:rPr lang="en-US" sz="2800" dirty="0" smtClean="0">
                <a:solidFill>
                  <a:schemeClr val="tx1"/>
                </a:solidFill>
                <a:latin typeface="VNI-Times" pitchFamily="2" charset="0"/>
              </a:rPr>
              <a:t> </a:t>
            </a:r>
            <a:r>
              <a:rPr lang="en-US" sz="2800" err="1" smtClean="0">
                <a:solidFill>
                  <a:schemeClr val="tx1"/>
                </a:solidFill>
                <a:latin typeface="VNI-Times" pitchFamily="2" charset="0"/>
              </a:rPr>
              <a:t>thöïc</a:t>
            </a:r>
            <a:r>
              <a:rPr lang="en-US" sz="2800" smtClean="0">
                <a:solidFill>
                  <a:schemeClr val="tx1"/>
                </a:solidFill>
                <a:latin typeface="VNI-Times" pitchFamily="2" charset="0"/>
              </a:rPr>
              <a:t> tieãn</a:t>
            </a:r>
            <a:endParaRPr lang="en-US" sz="2800" dirty="0" smtClean="0">
              <a:solidFill>
                <a:schemeClr val="hlink"/>
              </a:solidFill>
              <a:latin typeface="VNI-Times" pitchFamily="2" charset="0"/>
            </a:endParaRPr>
          </a:p>
        </p:txBody>
      </p:sp>
      <p:sp>
        <p:nvSpPr>
          <p:cNvPr id="6" name="Rectangle 5"/>
          <p:cNvSpPr/>
          <p:nvPr/>
        </p:nvSpPr>
        <p:spPr>
          <a:xfrm>
            <a:off x="1447800" y="1524000"/>
            <a:ext cx="7315200" cy="461665"/>
          </a:xfrm>
          <a:prstGeom prst="rect">
            <a:avLst/>
          </a:prstGeom>
        </p:spPr>
        <p:txBody>
          <a:bodyPr wrap="square">
            <a:spAutoFit/>
          </a:bodyPr>
          <a:lstStyle/>
          <a:p>
            <a:r>
              <a:rPr lang="en-US" sz="2400" b="1" dirty="0" err="1" smtClean="0">
                <a:solidFill>
                  <a:srgbClr val="FFFF00"/>
                </a:solidFill>
                <a:effectLst>
                  <a:outerShdw blurRad="38100" dist="38100" dir="2700000" algn="tl">
                    <a:srgbClr val="000000"/>
                  </a:outerShdw>
                </a:effectLst>
              </a:rPr>
              <a:t>Những</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vấn</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đề</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đặt</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ra</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trong</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quá</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trình</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phát</a:t>
            </a:r>
            <a:r>
              <a:rPr lang="en-US" sz="2400" b="1" dirty="0" smtClean="0">
                <a:solidFill>
                  <a:srgbClr val="FFFF00"/>
                </a:solidFill>
                <a:effectLst>
                  <a:outerShdw blurRad="38100" dist="38100" dir="2700000" algn="tl">
                    <a:srgbClr val="000000"/>
                  </a:outerShdw>
                </a:effectLst>
              </a:rPr>
              <a:t> </a:t>
            </a:r>
            <a:r>
              <a:rPr lang="en-US" sz="2400" b="1" dirty="0" err="1" smtClean="0">
                <a:solidFill>
                  <a:srgbClr val="FFFF00"/>
                </a:solidFill>
                <a:effectLst>
                  <a:outerShdw blurRad="38100" dist="38100" dir="2700000" algn="tl">
                    <a:srgbClr val="000000"/>
                  </a:outerShdw>
                </a:effectLst>
              </a:rPr>
              <a:t>triển</a:t>
            </a:r>
            <a:endParaRPr lang="en-US" sz="24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nodeType="clickEffect">
                                  <p:stCondLst>
                                    <p:cond delay="0"/>
                                  </p:stCondLst>
                                  <p:childTnLst>
                                    <p:set>
                                      <p:cBhvr>
                                        <p:cTn id="13" dur="1" fill="hold">
                                          <p:stCondLst>
                                            <p:cond delay="0"/>
                                          </p:stCondLst>
                                        </p:cTn>
                                        <p:tgtEl>
                                          <p:spTgt spid="129029">
                                            <p:txEl>
                                              <p:pRg st="0" end="0"/>
                                            </p:txEl>
                                          </p:spTgt>
                                        </p:tgtEl>
                                        <p:attrNameLst>
                                          <p:attrName>style.visibility</p:attrName>
                                        </p:attrNameLst>
                                      </p:cBhvr>
                                      <p:to>
                                        <p:strVal val="visible"/>
                                      </p:to>
                                    </p:set>
                                    <p:animEffect transition="in" filter="fade">
                                      <p:cBhvr>
                                        <p:cTn id="14" dur="770" decel="100000"/>
                                        <p:tgtEl>
                                          <p:spTgt spid="129029">
                                            <p:txEl>
                                              <p:pRg st="0" end="0"/>
                                            </p:txEl>
                                          </p:spTgt>
                                        </p:tgtEl>
                                      </p:cBhvr>
                                    </p:animEffect>
                                    <p:animScale>
                                      <p:cBhvr>
                                        <p:cTn id="15" dur="770" decel="100000"/>
                                        <p:tgtEl>
                                          <p:spTgt spid="129029">
                                            <p:txEl>
                                              <p:pRg st="0" end="0"/>
                                            </p:txEl>
                                          </p:spTgt>
                                        </p:tgtEl>
                                      </p:cBhvr>
                                      <p:from x="10000" y="10000"/>
                                      <p:to x="200000" y="450000"/>
                                    </p:animScale>
                                    <p:animScale>
                                      <p:cBhvr>
                                        <p:cTn id="16" dur="1230" accel="100000" fill="hold">
                                          <p:stCondLst>
                                            <p:cond delay="770"/>
                                          </p:stCondLst>
                                        </p:cTn>
                                        <p:tgtEl>
                                          <p:spTgt spid="129029">
                                            <p:txEl>
                                              <p:pRg st="0" end="0"/>
                                            </p:txEl>
                                          </p:spTgt>
                                        </p:tgtEl>
                                      </p:cBhvr>
                                      <p:from x="200000" y="450000"/>
                                      <p:to x="100000" y="100000"/>
                                    </p:animScale>
                                    <p:set>
                                      <p:cBhvr>
                                        <p:cTn id="17" dur="770" fill="hold"/>
                                        <p:tgtEl>
                                          <p:spTgt spid="129029">
                                            <p:txEl>
                                              <p:pRg st="0" end="0"/>
                                            </p:txEl>
                                          </p:spTgt>
                                        </p:tgtEl>
                                        <p:attrNameLst>
                                          <p:attrName>ppt_x</p:attrName>
                                        </p:attrNameLst>
                                      </p:cBhvr>
                                      <p:to>
                                        <p:strVal val="(0.5)"/>
                                      </p:to>
                                    </p:set>
                                    <p:anim from="(0.5)" to="(#ppt_x)" calcmode="lin" valueType="num">
                                      <p:cBhvr>
                                        <p:cTn id="18" dur="1230" accel="100000" fill="hold">
                                          <p:stCondLst>
                                            <p:cond delay="770"/>
                                          </p:stCondLst>
                                        </p:cTn>
                                        <p:tgtEl>
                                          <p:spTgt spid="129029">
                                            <p:txEl>
                                              <p:pRg st="0" end="0"/>
                                            </p:txEl>
                                          </p:spTgt>
                                        </p:tgtEl>
                                        <p:attrNameLst>
                                          <p:attrName>ppt_x</p:attrName>
                                        </p:attrNameLst>
                                      </p:cBhvr>
                                    </p:anim>
                                    <p:set>
                                      <p:cBhvr>
                                        <p:cTn id="19" dur="770" fill="hold"/>
                                        <p:tgtEl>
                                          <p:spTgt spid="129029">
                                            <p:txEl>
                                              <p:pRg st="0" end="0"/>
                                            </p:txEl>
                                          </p:spTgt>
                                        </p:tgtEl>
                                        <p:attrNameLst>
                                          <p:attrName>ppt_y</p:attrName>
                                        </p:attrNameLst>
                                      </p:cBhvr>
                                      <p:to>
                                        <p:strVal val="(#ppt_y+0.4)"/>
                                      </p:to>
                                    </p:set>
                                    <p:anim from="(#ppt_y+0.4)" to="(#ppt_y)" calcmode="lin" valueType="num">
                                      <p:cBhvr>
                                        <p:cTn id="20" dur="1230" accel="100000" fill="hold">
                                          <p:stCondLst>
                                            <p:cond delay="770"/>
                                          </p:stCondLst>
                                        </p:cTn>
                                        <p:tgtEl>
                                          <p:spTgt spid="129029">
                                            <p:txEl>
                                              <p:pRg st="0" end="0"/>
                                            </p:txEl>
                                          </p:spTgt>
                                        </p:tgtEl>
                                        <p:attrNameLst>
                                          <p:attrName>ppt_y</p:attrName>
                                        </p:attrNameLst>
                                      </p:cBhvr>
                                    </p:anim>
                                  </p:childTnLst>
                                </p:cTn>
                              </p:par>
                            </p:childTnLst>
                          </p:cTn>
                        </p:par>
                      </p:childTnLst>
                    </p:cTn>
                  </p:par>
                  <p:par>
                    <p:cTn id="21" fill="hold">
                      <p:stCondLst>
                        <p:cond delay="indefinite"/>
                      </p:stCondLst>
                      <p:childTnLst>
                        <p:par>
                          <p:cTn id="22" fill="hold">
                            <p:stCondLst>
                              <p:cond delay="0"/>
                            </p:stCondLst>
                            <p:childTnLst>
                              <p:par>
                                <p:cTn id="23" presetID="51" presetClass="entr" presetSubtype="0" fill="hold" nodeType="clickEffect">
                                  <p:stCondLst>
                                    <p:cond delay="0"/>
                                  </p:stCondLst>
                                  <p:childTnLst>
                                    <p:set>
                                      <p:cBhvr>
                                        <p:cTn id="24" dur="1" fill="hold">
                                          <p:stCondLst>
                                            <p:cond delay="0"/>
                                          </p:stCondLst>
                                        </p:cTn>
                                        <p:tgtEl>
                                          <p:spTgt spid="129029">
                                            <p:txEl>
                                              <p:pRg st="1" end="1"/>
                                            </p:txEl>
                                          </p:spTgt>
                                        </p:tgtEl>
                                        <p:attrNameLst>
                                          <p:attrName>style.visibility</p:attrName>
                                        </p:attrNameLst>
                                      </p:cBhvr>
                                      <p:to>
                                        <p:strVal val="visible"/>
                                      </p:to>
                                    </p:set>
                                    <p:animEffect transition="in" filter="fade">
                                      <p:cBhvr>
                                        <p:cTn id="25" dur="770" decel="100000"/>
                                        <p:tgtEl>
                                          <p:spTgt spid="129029">
                                            <p:txEl>
                                              <p:pRg st="1" end="1"/>
                                            </p:txEl>
                                          </p:spTgt>
                                        </p:tgtEl>
                                      </p:cBhvr>
                                    </p:animEffect>
                                    <p:animScale>
                                      <p:cBhvr>
                                        <p:cTn id="26" dur="770" decel="100000"/>
                                        <p:tgtEl>
                                          <p:spTgt spid="129029">
                                            <p:txEl>
                                              <p:pRg st="1" end="1"/>
                                            </p:txEl>
                                          </p:spTgt>
                                        </p:tgtEl>
                                      </p:cBhvr>
                                      <p:from x="10000" y="10000"/>
                                      <p:to x="200000" y="450000"/>
                                    </p:animScale>
                                    <p:animScale>
                                      <p:cBhvr>
                                        <p:cTn id="27" dur="1230" accel="100000" fill="hold">
                                          <p:stCondLst>
                                            <p:cond delay="770"/>
                                          </p:stCondLst>
                                        </p:cTn>
                                        <p:tgtEl>
                                          <p:spTgt spid="129029">
                                            <p:txEl>
                                              <p:pRg st="1" end="1"/>
                                            </p:txEl>
                                          </p:spTgt>
                                        </p:tgtEl>
                                      </p:cBhvr>
                                      <p:from x="200000" y="450000"/>
                                      <p:to x="100000" y="100000"/>
                                    </p:animScale>
                                    <p:set>
                                      <p:cBhvr>
                                        <p:cTn id="28" dur="770" fill="hold"/>
                                        <p:tgtEl>
                                          <p:spTgt spid="129029">
                                            <p:txEl>
                                              <p:pRg st="1" end="1"/>
                                            </p:txEl>
                                          </p:spTgt>
                                        </p:tgtEl>
                                        <p:attrNameLst>
                                          <p:attrName>ppt_x</p:attrName>
                                        </p:attrNameLst>
                                      </p:cBhvr>
                                      <p:to>
                                        <p:strVal val="(0.5)"/>
                                      </p:to>
                                    </p:set>
                                    <p:anim from="(0.5)" to="(#ppt_x)" calcmode="lin" valueType="num">
                                      <p:cBhvr>
                                        <p:cTn id="29" dur="1230" accel="100000" fill="hold">
                                          <p:stCondLst>
                                            <p:cond delay="770"/>
                                          </p:stCondLst>
                                        </p:cTn>
                                        <p:tgtEl>
                                          <p:spTgt spid="129029">
                                            <p:txEl>
                                              <p:pRg st="1" end="1"/>
                                            </p:txEl>
                                          </p:spTgt>
                                        </p:tgtEl>
                                        <p:attrNameLst>
                                          <p:attrName>ppt_x</p:attrName>
                                        </p:attrNameLst>
                                      </p:cBhvr>
                                    </p:anim>
                                    <p:set>
                                      <p:cBhvr>
                                        <p:cTn id="30" dur="770" fill="hold"/>
                                        <p:tgtEl>
                                          <p:spTgt spid="129029">
                                            <p:txEl>
                                              <p:pRg st="1" end="1"/>
                                            </p:txEl>
                                          </p:spTgt>
                                        </p:tgtEl>
                                        <p:attrNameLst>
                                          <p:attrName>ppt_y</p:attrName>
                                        </p:attrNameLst>
                                      </p:cBhvr>
                                      <p:to>
                                        <p:strVal val="(#ppt_y+0.4)"/>
                                      </p:to>
                                    </p:set>
                                    <p:anim from="(#ppt_y+0.4)" to="(#ppt_y)" calcmode="lin" valueType="num">
                                      <p:cBhvr>
                                        <p:cTn id="31" dur="1230" accel="100000" fill="hold">
                                          <p:stCondLst>
                                            <p:cond delay="770"/>
                                          </p:stCondLst>
                                        </p:cTn>
                                        <p:tgtEl>
                                          <p:spTgt spid="129029">
                                            <p:txEl>
                                              <p:pRg st="1" end="1"/>
                                            </p:txEl>
                                          </p:spTgt>
                                        </p:tgtEl>
                                        <p:attrNameLst>
                                          <p:attrName>ppt_y</p:attrName>
                                        </p:attrNameLst>
                                      </p:cBhvr>
                                    </p:anim>
                                  </p:childTnLst>
                                </p:cTn>
                              </p:par>
                            </p:childTnLst>
                          </p:cTn>
                        </p:par>
                      </p:childTnLst>
                    </p:cTn>
                  </p:par>
                  <p:par>
                    <p:cTn id="32" fill="hold">
                      <p:stCondLst>
                        <p:cond delay="indefinite"/>
                      </p:stCondLst>
                      <p:childTnLst>
                        <p:par>
                          <p:cTn id="33" fill="hold">
                            <p:stCondLst>
                              <p:cond delay="0"/>
                            </p:stCondLst>
                            <p:childTnLst>
                              <p:par>
                                <p:cTn id="34" presetID="51" presetClass="entr" presetSubtype="0" fill="hold" nodeType="clickEffect">
                                  <p:stCondLst>
                                    <p:cond delay="0"/>
                                  </p:stCondLst>
                                  <p:childTnLst>
                                    <p:set>
                                      <p:cBhvr>
                                        <p:cTn id="35" dur="1" fill="hold">
                                          <p:stCondLst>
                                            <p:cond delay="0"/>
                                          </p:stCondLst>
                                        </p:cTn>
                                        <p:tgtEl>
                                          <p:spTgt spid="129029">
                                            <p:txEl>
                                              <p:pRg st="2" end="2"/>
                                            </p:txEl>
                                          </p:spTgt>
                                        </p:tgtEl>
                                        <p:attrNameLst>
                                          <p:attrName>style.visibility</p:attrName>
                                        </p:attrNameLst>
                                      </p:cBhvr>
                                      <p:to>
                                        <p:strVal val="visible"/>
                                      </p:to>
                                    </p:set>
                                    <p:animEffect transition="in" filter="fade">
                                      <p:cBhvr>
                                        <p:cTn id="36" dur="770" decel="100000"/>
                                        <p:tgtEl>
                                          <p:spTgt spid="129029">
                                            <p:txEl>
                                              <p:pRg st="2" end="2"/>
                                            </p:txEl>
                                          </p:spTgt>
                                        </p:tgtEl>
                                      </p:cBhvr>
                                    </p:animEffect>
                                    <p:animScale>
                                      <p:cBhvr>
                                        <p:cTn id="37" dur="770" decel="100000"/>
                                        <p:tgtEl>
                                          <p:spTgt spid="129029">
                                            <p:txEl>
                                              <p:pRg st="2" end="2"/>
                                            </p:txEl>
                                          </p:spTgt>
                                        </p:tgtEl>
                                      </p:cBhvr>
                                      <p:from x="10000" y="10000"/>
                                      <p:to x="200000" y="450000"/>
                                    </p:animScale>
                                    <p:animScale>
                                      <p:cBhvr>
                                        <p:cTn id="38" dur="1230" accel="100000" fill="hold">
                                          <p:stCondLst>
                                            <p:cond delay="770"/>
                                          </p:stCondLst>
                                        </p:cTn>
                                        <p:tgtEl>
                                          <p:spTgt spid="129029">
                                            <p:txEl>
                                              <p:pRg st="2" end="2"/>
                                            </p:txEl>
                                          </p:spTgt>
                                        </p:tgtEl>
                                      </p:cBhvr>
                                      <p:from x="200000" y="450000"/>
                                      <p:to x="100000" y="100000"/>
                                    </p:animScale>
                                    <p:set>
                                      <p:cBhvr>
                                        <p:cTn id="39" dur="770" fill="hold"/>
                                        <p:tgtEl>
                                          <p:spTgt spid="129029">
                                            <p:txEl>
                                              <p:pRg st="2" end="2"/>
                                            </p:txEl>
                                          </p:spTgt>
                                        </p:tgtEl>
                                        <p:attrNameLst>
                                          <p:attrName>ppt_x</p:attrName>
                                        </p:attrNameLst>
                                      </p:cBhvr>
                                      <p:to>
                                        <p:strVal val="(0.5)"/>
                                      </p:to>
                                    </p:set>
                                    <p:anim from="(0.5)" to="(#ppt_x)" calcmode="lin" valueType="num">
                                      <p:cBhvr>
                                        <p:cTn id="40" dur="1230" accel="100000" fill="hold">
                                          <p:stCondLst>
                                            <p:cond delay="770"/>
                                          </p:stCondLst>
                                        </p:cTn>
                                        <p:tgtEl>
                                          <p:spTgt spid="129029">
                                            <p:txEl>
                                              <p:pRg st="2" end="2"/>
                                            </p:txEl>
                                          </p:spTgt>
                                        </p:tgtEl>
                                        <p:attrNameLst>
                                          <p:attrName>ppt_x</p:attrName>
                                        </p:attrNameLst>
                                      </p:cBhvr>
                                    </p:anim>
                                    <p:set>
                                      <p:cBhvr>
                                        <p:cTn id="41" dur="770" fill="hold"/>
                                        <p:tgtEl>
                                          <p:spTgt spid="129029">
                                            <p:txEl>
                                              <p:pRg st="2" end="2"/>
                                            </p:txEl>
                                          </p:spTgt>
                                        </p:tgtEl>
                                        <p:attrNameLst>
                                          <p:attrName>ppt_y</p:attrName>
                                        </p:attrNameLst>
                                      </p:cBhvr>
                                      <p:to>
                                        <p:strVal val="(#ppt_y+0.4)"/>
                                      </p:to>
                                    </p:set>
                                    <p:anim from="(#ppt_y+0.4)" to="(#ppt_y)" calcmode="lin" valueType="num">
                                      <p:cBhvr>
                                        <p:cTn id="42" dur="1230" accel="100000" fill="hold">
                                          <p:stCondLst>
                                            <p:cond delay="770"/>
                                          </p:stCondLst>
                                        </p:cTn>
                                        <p:tgtEl>
                                          <p:spTgt spid="129029">
                                            <p:txEl>
                                              <p:pRg st="2" end="2"/>
                                            </p:txEl>
                                          </p:spTgt>
                                        </p:tgtEl>
                                        <p:attrNameLst>
                                          <p:attrName>ppt_y</p:attrName>
                                        </p:attrNameLst>
                                      </p:cBhvr>
                                    </p:anim>
                                  </p:childTnLst>
                                </p:cTn>
                              </p:par>
                            </p:childTnLst>
                          </p:cTn>
                        </p:par>
                      </p:childTnLst>
                    </p:cTn>
                  </p:par>
                  <p:par>
                    <p:cTn id="43" fill="hold">
                      <p:stCondLst>
                        <p:cond delay="indefinite"/>
                      </p:stCondLst>
                      <p:childTnLst>
                        <p:par>
                          <p:cTn id="44" fill="hold">
                            <p:stCondLst>
                              <p:cond delay="0"/>
                            </p:stCondLst>
                            <p:childTnLst>
                              <p:par>
                                <p:cTn id="45" presetID="51" presetClass="entr" presetSubtype="0" fill="hold" nodeType="clickEffect">
                                  <p:stCondLst>
                                    <p:cond delay="0"/>
                                  </p:stCondLst>
                                  <p:childTnLst>
                                    <p:set>
                                      <p:cBhvr>
                                        <p:cTn id="46" dur="1" fill="hold">
                                          <p:stCondLst>
                                            <p:cond delay="0"/>
                                          </p:stCondLst>
                                        </p:cTn>
                                        <p:tgtEl>
                                          <p:spTgt spid="129029">
                                            <p:txEl>
                                              <p:pRg st="3" end="3"/>
                                            </p:txEl>
                                          </p:spTgt>
                                        </p:tgtEl>
                                        <p:attrNameLst>
                                          <p:attrName>style.visibility</p:attrName>
                                        </p:attrNameLst>
                                      </p:cBhvr>
                                      <p:to>
                                        <p:strVal val="visible"/>
                                      </p:to>
                                    </p:set>
                                    <p:animEffect transition="in" filter="fade">
                                      <p:cBhvr>
                                        <p:cTn id="47" dur="770" decel="100000"/>
                                        <p:tgtEl>
                                          <p:spTgt spid="129029">
                                            <p:txEl>
                                              <p:pRg st="3" end="3"/>
                                            </p:txEl>
                                          </p:spTgt>
                                        </p:tgtEl>
                                      </p:cBhvr>
                                    </p:animEffect>
                                    <p:animScale>
                                      <p:cBhvr>
                                        <p:cTn id="48" dur="770" decel="100000"/>
                                        <p:tgtEl>
                                          <p:spTgt spid="129029">
                                            <p:txEl>
                                              <p:pRg st="3" end="3"/>
                                            </p:txEl>
                                          </p:spTgt>
                                        </p:tgtEl>
                                      </p:cBhvr>
                                      <p:from x="10000" y="10000"/>
                                      <p:to x="200000" y="450000"/>
                                    </p:animScale>
                                    <p:animScale>
                                      <p:cBhvr>
                                        <p:cTn id="49" dur="1230" accel="100000" fill="hold">
                                          <p:stCondLst>
                                            <p:cond delay="770"/>
                                          </p:stCondLst>
                                        </p:cTn>
                                        <p:tgtEl>
                                          <p:spTgt spid="129029">
                                            <p:txEl>
                                              <p:pRg st="3" end="3"/>
                                            </p:txEl>
                                          </p:spTgt>
                                        </p:tgtEl>
                                      </p:cBhvr>
                                      <p:from x="200000" y="450000"/>
                                      <p:to x="100000" y="100000"/>
                                    </p:animScale>
                                    <p:set>
                                      <p:cBhvr>
                                        <p:cTn id="50" dur="770" fill="hold"/>
                                        <p:tgtEl>
                                          <p:spTgt spid="129029">
                                            <p:txEl>
                                              <p:pRg st="3" end="3"/>
                                            </p:txEl>
                                          </p:spTgt>
                                        </p:tgtEl>
                                        <p:attrNameLst>
                                          <p:attrName>ppt_x</p:attrName>
                                        </p:attrNameLst>
                                      </p:cBhvr>
                                      <p:to>
                                        <p:strVal val="(0.5)"/>
                                      </p:to>
                                    </p:set>
                                    <p:anim from="(0.5)" to="(#ppt_x)" calcmode="lin" valueType="num">
                                      <p:cBhvr>
                                        <p:cTn id="51" dur="1230" accel="100000" fill="hold">
                                          <p:stCondLst>
                                            <p:cond delay="770"/>
                                          </p:stCondLst>
                                        </p:cTn>
                                        <p:tgtEl>
                                          <p:spTgt spid="129029">
                                            <p:txEl>
                                              <p:pRg st="3" end="3"/>
                                            </p:txEl>
                                          </p:spTgt>
                                        </p:tgtEl>
                                        <p:attrNameLst>
                                          <p:attrName>ppt_x</p:attrName>
                                        </p:attrNameLst>
                                      </p:cBhvr>
                                    </p:anim>
                                    <p:set>
                                      <p:cBhvr>
                                        <p:cTn id="52" dur="770" fill="hold"/>
                                        <p:tgtEl>
                                          <p:spTgt spid="129029">
                                            <p:txEl>
                                              <p:pRg st="3" end="3"/>
                                            </p:txEl>
                                          </p:spTgt>
                                        </p:tgtEl>
                                        <p:attrNameLst>
                                          <p:attrName>ppt_y</p:attrName>
                                        </p:attrNameLst>
                                      </p:cBhvr>
                                      <p:to>
                                        <p:strVal val="(#ppt_y+0.4)"/>
                                      </p:to>
                                    </p:set>
                                    <p:anim from="(#ppt_y+0.4)" to="(#ppt_y)" calcmode="lin" valueType="num">
                                      <p:cBhvr>
                                        <p:cTn id="53" dur="1230" accel="100000" fill="hold">
                                          <p:stCondLst>
                                            <p:cond delay="770"/>
                                          </p:stCondLst>
                                        </p:cTn>
                                        <p:tgtEl>
                                          <p:spTgt spid="129029">
                                            <p:txEl>
                                              <p:pRg st="3" end="3"/>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6" name="Text Box 4"/>
          <p:cNvSpPr txBox="1">
            <a:spLocks noChangeArrowheads="1"/>
          </p:cNvSpPr>
          <p:nvPr/>
        </p:nvSpPr>
        <p:spPr bwMode="auto">
          <a:xfrm>
            <a:off x="304800" y="5029200"/>
            <a:ext cx="8610600" cy="1274195"/>
          </a:xfrm>
          <a:prstGeom prst="rect">
            <a:avLst/>
          </a:prstGeom>
          <a:noFill/>
          <a:ln w="9525">
            <a:noFill/>
            <a:miter lim="800000"/>
            <a:headEnd/>
            <a:tailEnd/>
          </a:ln>
        </p:spPr>
        <p:txBody>
          <a:bodyPr>
            <a:spAutoFit/>
          </a:bodyPr>
          <a:lstStyle/>
          <a:p>
            <a:pPr algn="just" eaLnBrk="1" hangingPunct="1">
              <a:lnSpc>
                <a:spcPct val="80000"/>
              </a:lnSpc>
              <a:spcBef>
                <a:spcPct val="20000"/>
              </a:spcBef>
              <a:buClr>
                <a:schemeClr val="hlink"/>
              </a:buClr>
              <a:buSzPct val="70000"/>
              <a:buFont typeface="Wingdings" pitchFamily="2" charset="2"/>
              <a:buNone/>
            </a:pPr>
            <a:r>
              <a:rPr lang="en-US" sz="2400" i="1">
                <a:solidFill>
                  <a:srgbClr val="FFFF00"/>
                </a:solidFill>
                <a:sym typeface="Wingdings" pitchFamily="2" charset="2"/>
              </a:rPr>
              <a:t>“Tình trạng suy thoái về chính trị, tư tưởng, đạo đức, lối sống của một bộ phận không nhỏ cán bộ, đảng viên gắn với tệ quan liêu, tham nhũng, lãng phí là rất nghiêm trọng” (NQĐH X)</a:t>
            </a:r>
            <a:endParaRPr lang="en-US" sz="2400" i="1">
              <a:solidFill>
                <a:srgbClr val="FFFF00"/>
              </a:solidFill>
            </a:endParaRPr>
          </a:p>
        </p:txBody>
      </p:sp>
      <p:sp>
        <p:nvSpPr>
          <p:cNvPr id="131077" name="Text Box 5"/>
          <p:cNvSpPr txBox="1">
            <a:spLocks noChangeArrowheads="1"/>
          </p:cNvSpPr>
          <p:nvPr/>
        </p:nvSpPr>
        <p:spPr bwMode="auto">
          <a:xfrm>
            <a:off x="533400" y="152400"/>
            <a:ext cx="8382000" cy="954107"/>
          </a:xfrm>
          <a:prstGeom prst="rect">
            <a:avLst/>
          </a:prstGeom>
          <a:noFill/>
          <a:ln w="9525">
            <a:noFill/>
            <a:miter lim="800000"/>
            <a:headEnd/>
            <a:tailEnd/>
          </a:ln>
          <a:effectLst/>
        </p:spPr>
        <p:txBody>
          <a:bodyPr>
            <a:spAutoFit/>
          </a:bodyPr>
          <a:lstStyle/>
          <a:p>
            <a:pPr>
              <a:spcBef>
                <a:spcPct val="50000"/>
              </a:spcBef>
              <a:defRPr/>
            </a:pPr>
            <a:r>
              <a:rPr lang="en-US" sz="2400" b="1" dirty="0">
                <a:effectLst>
                  <a:outerShdw blurRad="38100" dist="38100" dir="2700000" algn="tl">
                    <a:srgbClr val="000000"/>
                  </a:outerShdw>
                </a:effectLst>
                <a:latin typeface="VNI-Times" pitchFamily="2" charset="0"/>
              </a:rPr>
              <a:t>2. </a:t>
            </a:r>
            <a:r>
              <a:rPr lang="en-US" sz="2400" b="1" dirty="0" err="1">
                <a:effectLst>
                  <a:outerShdw blurRad="38100" dist="38100" dir="2700000" algn="tl">
                    <a:srgbClr val="000000"/>
                  </a:outerShdw>
                </a:effectLst>
              </a:rPr>
              <a:t>Cơ</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sở</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thực</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tiễn</a:t>
            </a:r>
            <a:r>
              <a:rPr lang="en-US" sz="2400" b="1" dirty="0">
                <a:effectLst>
                  <a:outerShdw blurRad="38100" dist="38100" dir="2700000" algn="tl">
                    <a:srgbClr val="000000"/>
                  </a:outerShdw>
                </a:effectLst>
                <a:latin typeface="VNI-Times" pitchFamily="2" charset="0"/>
              </a:rPr>
              <a:t/>
            </a:r>
            <a:br>
              <a:rPr lang="en-US" sz="2400" b="1" dirty="0">
                <a:effectLst>
                  <a:outerShdw blurRad="38100" dist="38100" dir="2700000" algn="tl">
                    <a:srgbClr val="000000"/>
                  </a:outerShdw>
                </a:effectLst>
                <a:latin typeface="VNI-Times" pitchFamily="2" charset="0"/>
              </a:rPr>
            </a:br>
            <a:r>
              <a:rPr lang="en-US" sz="2400" b="1" dirty="0">
                <a:solidFill>
                  <a:srgbClr val="00FF00"/>
                </a:solidFill>
                <a:effectLst>
                  <a:outerShdw blurRad="38100" dist="38100" dir="2700000" algn="tl">
                    <a:srgbClr val="000000"/>
                  </a:outerShdw>
                </a:effectLst>
                <a:latin typeface="VNI-Times" pitchFamily="2" charset="0"/>
              </a:rPr>
              <a:t>b. </a:t>
            </a:r>
            <a:r>
              <a:rPr lang="en-US" sz="2400" b="1" dirty="0" err="1">
                <a:solidFill>
                  <a:srgbClr val="00FF00"/>
                </a:solidFill>
                <a:effectLst>
                  <a:outerShdw blurRad="38100" dist="38100" dir="2700000" algn="tl">
                    <a:srgbClr val="000000"/>
                  </a:outerShdw>
                </a:effectLst>
              </a:rPr>
              <a:t>Tình</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hình</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trong</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nước</a:t>
            </a:r>
            <a:r>
              <a:rPr lang="en-US" sz="2400" b="1" dirty="0">
                <a:solidFill>
                  <a:srgbClr val="00FF00"/>
                </a:solidFill>
                <a:effectLst>
                  <a:outerShdw blurRad="38100" dist="38100" dir="2700000" algn="tl">
                    <a:srgbClr val="000000"/>
                  </a:outerShdw>
                </a:effectLst>
              </a:rPr>
              <a:t> </a:t>
            </a:r>
            <a:r>
              <a:rPr lang="en-US" sz="3200" b="1" dirty="0">
                <a:effectLst>
                  <a:outerShdw blurRad="38100" dist="38100" dir="2700000" algn="tl">
                    <a:srgbClr val="000000"/>
                  </a:outerShdw>
                </a:effectLst>
              </a:rPr>
              <a:t>– </a:t>
            </a:r>
            <a:r>
              <a:rPr lang="en-US" sz="2000" b="1" dirty="0" err="1">
                <a:effectLst>
                  <a:outerShdw blurRad="38100" dist="38100" dir="2700000" algn="tl">
                    <a:srgbClr val="000000"/>
                  </a:outerShdw>
                </a:effectLst>
              </a:rPr>
              <a:t>Thực</a:t>
            </a:r>
            <a:r>
              <a:rPr lang="en-US" sz="2000" b="1" dirty="0">
                <a:effectLst>
                  <a:outerShdw blurRad="38100" dist="38100" dir="2700000" algn="tl">
                    <a:srgbClr val="000000"/>
                  </a:outerShdw>
                </a:effectLst>
              </a:rPr>
              <a:t> </a:t>
            </a:r>
            <a:r>
              <a:rPr lang="en-US" sz="2000" b="1" dirty="0" err="1">
                <a:effectLst>
                  <a:outerShdw blurRad="38100" dist="38100" dir="2700000" algn="tl">
                    <a:srgbClr val="000000"/>
                  </a:outerShdw>
                </a:effectLst>
              </a:rPr>
              <a:t>trạng</a:t>
            </a:r>
            <a:r>
              <a:rPr lang="en-US" sz="2000" b="1" dirty="0">
                <a:effectLst>
                  <a:outerShdw blurRad="38100" dist="38100" dir="2700000" algn="tl">
                    <a:srgbClr val="000000"/>
                  </a:outerShdw>
                </a:effectLst>
              </a:rPr>
              <a:t> </a:t>
            </a:r>
            <a:r>
              <a:rPr lang="en-US" sz="2000" b="1" dirty="0" err="1">
                <a:effectLst>
                  <a:outerShdw blurRad="38100" dist="38100" dir="2700000" algn="tl">
                    <a:srgbClr val="000000"/>
                  </a:outerShdw>
                </a:effectLst>
              </a:rPr>
              <a:t>nền</a:t>
            </a:r>
            <a:r>
              <a:rPr lang="en-US" sz="2000" b="1" dirty="0">
                <a:effectLst>
                  <a:outerShdw blurRad="38100" dist="38100" dir="2700000" algn="tl">
                    <a:srgbClr val="000000"/>
                  </a:outerShdw>
                </a:effectLst>
              </a:rPr>
              <a:t> VH DT</a:t>
            </a:r>
            <a:endParaRPr lang="en-US" sz="3600" b="1" dirty="0">
              <a:solidFill>
                <a:schemeClr val="hlink"/>
              </a:solidFill>
              <a:effectLst>
                <a:outerShdw blurRad="38100" dist="38100" dir="2700000" algn="tl">
                  <a:srgbClr val="000000"/>
                </a:outerShdw>
              </a:effectLst>
              <a:latin typeface="VNI-Times" pitchFamily="2" charset="0"/>
            </a:endParaRPr>
          </a:p>
        </p:txBody>
      </p:sp>
      <p:sp>
        <p:nvSpPr>
          <p:cNvPr id="131078" name="Text Box 6"/>
          <p:cNvSpPr txBox="1">
            <a:spLocks noChangeArrowheads="1"/>
          </p:cNvSpPr>
          <p:nvPr/>
        </p:nvSpPr>
        <p:spPr bwMode="auto">
          <a:xfrm>
            <a:off x="228600" y="1371600"/>
            <a:ext cx="4495800" cy="2862322"/>
          </a:xfrm>
          <a:prstGeom prst="rect">
            <a:avLst/>
          </a:prstGeom>
          <a:noFill/>
          <a:ln w="9525">
            <a:noFill/>
            <a:miter lim="800000"/>
            <a:headEnd/>
            <a:tailEnd/>
          </a:ln>
        </p:spPr>
        <p:txBody>
          <a:bodyPr>
            <a:spAutoFit/>
          </a:bodyPr>
          <a:lstStyle/>
          <a:p>
            <a:pPr algn="just">
              <a:spcBef>
                <a:spcPct val="50000"/>
              </a:spcBef>
            </a:pPr>
            <a:r>
              <a:rPr lang="en-US" sz="2400">
                <a:solidFill>
                  <a:srgbClr val="FFFF00"/>
                </a:solidFill>
              </a:rPr>
              <a:t>Thành </a:t>
            </a:r>
            <a:r>
              <a:rPr lang="en-US" sz="2400" smtClean="0">
                <a:solidFill>
                  <a:srgbClr val="FFFF00"/>
                </a:solidFill>
              </a:rPr>
              <a:t>tựu</a:t>
            </a:r>
            <a:endParaRPr lang="en-US" sz="2400">
              <a:solidFill>
                <a:srgbClr val="00FF00"/>
              </a:solidFill>
            </a:endParaRPr>
          </a:p>
          <a:p>
            <a:pPr algn="just">
              <a:spcBef>
                <a:spcPct val="50000"/>
              </a:spcBef>
            </a:pPr>
            <a:r>
              <a:rPr lang="en-US" sz="2400"/>
              <a:t>- Đời sống vật chất và tinh thần được nâng cao…</a:t>
            </a:r>
          </a:p>
          <a:p>
            <a:pPr algn="just">
              <a:spcBef>
                <a:spcPct val="50000"/>
              </a:spcBef>
            </a:pPr>
            <a:r>
              <a:rPr lang="en-US" sz="2400"/>
              <a:t>- Nhu cầu văn hóa phong phú, đa dạng…</a:t>
            </a:r>
          </a:p>
          <a:p>
            <a:pPr algn="just">
              <a:spcBef>
                <a:spcPct val="50000"/>
              </a:spcBef>
            </a:pPr>
            <a:r>
              <a:rPr lang="en-US" sz="2400"/>
              <a:t>- Có nhiều giá trị mới ra đời…</a:t>
            </a:r>
          </a:p>
        </p:txBody>
      </p:sp>
      <p:sp>
        <p:nvSpPr>
          <p:cNvPr id="29701" name="Text Box 7"/>
          <p:cNvSpPr txBox="1">
            <a:spLocks noChangeArrowheads="1"/>
          </p:cNvSpPr>
          <p:nvPr/>
        </p:nvSpPr>
        <p:spPr bwMode="auto">
          <a:xfrm>
            <a:off x="5486400" y="2133600"/>
            <a:ext cx="2667000" cy="519113"/>
          </a:xfrm>
          <a:prstGeom prst="rect">
            <a:avLst/>
          </a:prstGeom>
          <a:noFill/>
          <a:ln w="9525">
            <a:noFill/>
            <a:miter lim="800000"/>
            <a:headEnd/>
            <a:tailEnd/>
          </a:ln>
        </p:spPr>
        <p:txBody>
          <a:bodyPr>
            <a:spAutoFit/>
          </a:bodyPr>
          <a:lstStyle/>
          <a:p>
            <a:pPr>
              <a:spcBef>
                <a:spcPct val="50000"/>
              </a:spcBef>
            </a:pPr>
            <a:endParaRPr lang="en-US"/>
          </a:p>
        </p:txBody>
      </p:sp>
      <p:sp>
        <p:nvSpPr>
          <p:cNvPr id="131080" name="Text Box 8"/>
          <p:cNvSpPr txBox="1">
            <a:spLocks noChangeArrowheads="1"/>
          </p:cNvSpPr>
          <p:nvPr/>
        </p:nvSpPr>
        <p:spPr bwMode="auto">
          <a:xfrm>
            <a:off x="4800600" y="1350963"/>
            <a:ext cx="4114800" cy="3231654"/>
          </a:xfrm>
          <a:prstGeom prst="rect">
            <a:avLst/>
          </a:prstGeom>
          <a:noFill/>
          <a:ln w="9525">
            <a:noFill/>
            <a:miter lim="800000"/>
            <a:headEnd/>
            <a:tailEnd/>
          </a:ln>
        </p:spPr>
        <p:txBody>
          <a:bodyPr>
            <a:spAutoFit/>
          </a:bodyPr>
          <a:lstStyle/>
          <a:p>
            <a:pPr algn="just">
              <a:spcBef>
                <a:spcPct val="50000"/>
              </a:spcBef>
            </a:pPr>
            <a:r>
              <a:rPr lang="en-US" sz="2400">
                <a:solidFill>
                  <a:srgbClr val="FFFF00"/>
                </a:solidFill>
              </a:rPr>
              <a:t>Hạn </a:t>
            </a:r>
            <a:r>
              <a:rPr lang="en-US" sz="2400" smtClean="0">
                <a:solidFill>
                  <a:srgbClr val="FFFF00"/>
                </a:solidFill>
              </a:rPr>
              <a:t>chế</a:t>
            </a:r>
            <a:endParaRPr lang="en-US" sz="2400">
              <a:solidFill>
                <a:srgbClr val="00FF00"/>
              </a:solidFill>
            </a:endParaRPr>
          </a:p>
          <a:p>
            <a:pPr algn="just">
              <a:spcBef>
                <a:spcPct val="50000"/>
              </a:spcBef>
            </a:pPr>
            <a:r>
              <a:rPr lang="en-US" sz="2400"/>
              <a:t>- Lối sống, nếp sống còn nhiều mặt tiêu cực…</a:t>
            </a:r>
          </a:p>
          <a:p>
            <a:pPr algn="just">
              <a:spcBef>
                <a:spcPct val="50000"/>
              </a:spcBef>
            </a:pPr>
            <a:r>
              <a:rPr lang="en-US" sz="2400"/>
              <a:t>- Đời sống tinh thần còn nhiều biểu hiện lệnh lạc…</a:t>
            </a:r>
          </a:p>
          <a:p>
            <a:pPr algn="just">
              <a:spcBef>
                <a:spcPct val="50000"/>
              </a:spcBef>
            </a:pPr>
            <a:r>
              <a:rPr lang="en-US" sz="2400"/>
              <a:t>- Nhiều giá trị truyền thống đang mai một…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131078">
                                            <p:txEl>
                                              <p:pRg st="0" end="0"/>
                                            </p:txEl>
                                          </p:spTgt>
                                        </p:tgtEl>
                                        <p:attrNameLst>
                                          <p:attrName>style.visibility</p:attrName>
                                        </p:attrNameLst>
                                      </p:cBhvr>
                                      <p:to>
                                        <p:strVal val="visible"/>
                                      </p:to>
                                    </p:set>
                                    <p:animEffect transition="in" filter="fade">
                                      <p:cBhvr>
                                        <p:cTn id="7" dur="770" decel="100000"/>
                                        <p:tgtEl>
                                          <p:spTgt spid="131078">
                                            <p:txEl>
                                              <p:pRg st="0" end="0"/>
                                            </p:txEl>
                                          </p:spTgt>
                                        </p:tgtEl>
                                      </p:cBhvr>
                                    </p:animEffect>
                                    <p:animScale>
                                      <p:cBhvr>
                                        <p:cTn id="8" dur="770" decel="100000"/>
                                        <p:tgtEl>
                                          <p:spTgt spid="131078">
                                            <p:txEl>
                                              <p:pRg st="0" end="0"/>
                                            </p:txEl>
                                          </p:spTgt>
                                        </p:tgtEl>
                                      </p:cBhvr>
                                      <p:from x="10000" y="10000"/>
                                      <p:to x="200000" y="450000"/>
                                    </p:animScale>
                                    <p:animScale>
                                      <p:cBhvr>
                                        <p:cTn id="9" dur="1230" accel="100000" fill="hold">
                                          <p:stCondLst>
                                            <p:cond delay="770"/>
                                          </p:stCondLst>
                                        </p:cTn>
                                        <p:tgtEl>
                                          <p:spTgt spid="131078">
                                            <p:txEl>
                                              <p:pRg st="0" end="0"/>
                                            </p:txEl>
                                          </p:spTgt>
                                        </p:tgtEl>
                                      </p:cBhvr>
                                      <p:from x="200000" y="450000"/>
                                      <p:to x="100000" y="100000"/>
                                    </p:animScale>
                                    <p:set>
                                      <p:cBhvr>
                                        <p:cTn id="10" dur="770" fill="hold"/>
                                        <p:tgtEl>
                                          <p:spTgt spid="131078">
                                            <p:txEl>
                                              <p:pRg st="0" end="0"/>
                                            </p:txEl>
                                          </p:spTgt>
                                        </p:tgtEl>
                                        <p:attrNameLst>
                                          <p:attrName>ppt_x</p:attrName>
                                        </p:attrNameLst>
                                      </p:cBhvr>
                                      <p:to>
                                        <p:strVal val="(0.5)"/>
                                      </p:to>
                                    </p:set>
                                    <p:anim from="(0.5)" to="(#ppt_x)" calcmode="lin" valueType="num">
                                      <p:cBhvr>
                                        <p:cTn id="11" dur="1230" accel="100000" fill="hold">
                                          <p:stCondLst>
                                            <p:cond delay="770"/>
                                          </p:stCondLst>
                                        </p:cTn>
                                        <p:tgtEl>
                                          <p:spTgt spid="131078">
                                            <p:txEl>
                                              <p:pRg st="0" end="0"/>
                                            </p:txEl>
                                          </p:spTgt>
                                        </p:tgtEl>
                                        <p:attrNameLst>
                                          <p:attrName>ppt_x</p:attrName>
                                        </p:attrNameLst>
                                      </p:cBhvr>
                                    </p:anim>
                                    <p:set>
                                      <p:cBhvr>
                                        <p:cTn id="12" dur="770" fill="hold"/>
                                        <p:tgtEl>
                                          <p:spTgt spid="131078">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131078">
                                            <p:txEl>
                                              <p:pRg st="0" end="0"/>
                                            </p:txEl>
                                          </p:spTgt>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131080">
                                            <p:txEl>
                                              <p:pRg st="0" end="0"/>
                                            </p:txEl>
                                          </p:spTgt>
                                        </p:tgtEl>
                                        <p:attrNameLst>
                                          <p:attrName>style.visibility</p:attrName>
                                        </p:attrNameLst>
                                      </p:cBhvr>
                                      <p:to>
                                        <p:strVal val="visible"/>
                                      </p:to>
                                    </p:set>
                                    <p:animEffect transition="in" filter="fade">
                                      <p:cBhvr>
                                        <p:cTn id="18" dur="770" decel="100000"/>
                                        <p:tgtEl>
                                          <p:spTgt spid="131080">
                                            <p:txEl>
                                              <p:pRg st="0" end="0"/>
                                            </p:txEl>
                                          </p:spTgt>
                                        </p:tgtEl>
                                      </p:cBhvr>
                                    </p:animEffect>
                                    <p:animScale>
                                      <p:cBhvr>
                                        <p:cTn id="19" dur="770" decel="100000"/>
                                        <p:tgtEl>
                                          <p:spTgt spid="131080">
                                            <p:txEl>
                                              <p:pRg st="0" end="0"/>
                                            </p:txEl>
                                          </p:spTgt>
                                        </p:tgtEl>
                                      </p:cBhvr>
                                      <p:from x="10000" y="10000"/>
                                      <p:to x="200000" y="450000"/>
                                    </p:animScale>
                                    <p:animScale>
                                      <p:cBhvr>
                                        <p:cTn id="20" dur="1230" accel="100000" fill="hold">
                                          <p:stCondLst>
                                            <p:cond delay="770"/>
                                          </p:stCondLst>
                                        </p:cTn>
                                        <p:tgtEl>
                                          <p:spTgt spid="131080">
                                            <p:txEl>
                                              <p:pRg st="0" end="0"/>
                                            </p:txEl>
                                          </p:spTgt>
                                        </p:tgtEl>
                                      </p:cBhvr>
                                      <p:from x="200000" y="450000"/>
                                      <p:to x="100000" y="100000"/>
                                    </p:animScale>
                                    <p:set>
                                      <p:cBhvr>
                                        <p:cTn id="21" dur="770" fill="hold"/>
                                        <p:tgtEl>
                                          <p:spTgt spid="131080">
                                            <p:txEl>
                                              <p:pRg st="0" end="0"/>
                                            </p:txEl>
                                          </p:spTgt>
                                        </p:tgtEl>
                                        <p:attrNameLst>
                                          <p:attrName>ppt_x</p:attrName>
                                        </p:attrNameLst>
                                      </p:cBhvr>
                                      <p:to>
                                        <p:strVal val="(0.5)"/>
                                      </p:to>
                                    </p:set>
                                    <p:anim from="(0.5)" to="(#ppt_x)" calcmode="lin" valueType="num">
                                      <p:cBhvr>
                                        <p:cTn id="22" dur="1230" accel="100000" fill="hold">
                                          <p:stCondLst>
                                            <p:cond delay="770"/>
                                          </p:stCondLst>
                                        </p:cTn>
                                        <p:tgtEl>
                                          <p:spTgt spid="131080">
                                            <p:txEl>
                                              <p:pRg st="0" end="0"/>
                                            </p:txEl>
                                          </p:spTgt>
                                        </p:tgtEl>
                                        <p:attrNameLst>
                                          <p:attrName>ppt_x</p:attrName>
                                        </p:attrNameLst>
                                      </p:cBhvr>
                                    </p:anim>
                                    <p:set>
                                      <p:cBhvr>
                                        <p:cTn id="23" dur="770" fill="hold"/>
                                        <p:tgtEl>
                                          <p:spTgt spid="131080">
                                            <p:txEl>
                                              <p:pRg st="0" end="0"/>
                                            </p:txEl>
                                          </p:spTgt>
                                        </p:tgtEl>
                                        <p:attrNameLst>
                                          <p:attrName>ppt_y</p:attrName>
                                        </p:attrNameLst>
                                      </p:cBhvr>
                                      <p:to>
                                        <p:strVal val="(#ppt_y+0.4)"/>
                                      </p:to>
                                    </p:set>
                                    <p:anim from="(#ppt_y+0.4)" to="(#ppt_y)" calcmode="lin" valueType="num">
                                      <p:cBhvr>
                                        <p:cTn id="24" dur="1230" accel="100000" fill="hold">
                                          <p:stCondLst>
                                            <p:cond delay="770"/>
                                          </p:stCondLst>
                                        </p:cTn>
                                        <p:tgtEl>
                                          <p:spTgt spid="131080">
                                            <p:txEl>
                                              <p:pRg st="0" end="0"/>
                                            </p:txEl>
                                          </p:spTgt>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131078">
                                            <p:txEl>
                                              <p:pRg st="1" end="1"/>
                                            </p:txEl>
                                          </p:spTgt>
                                        </p:tgtEl>
                                        <p:attrNameLst>
                                          <p:attrName>style.visibility</p:attrName>
                                        </p:attrNameLst>
                                      </p:cBhvr>
                                      <p:to>
                                        <p:strVal val="visible"/>
                                      </p:to>
                                    </p:set>
                                    <p:animEffect transition="in" filter="fade">
                                      <p:cBhvr>
                                        <p:cTn id="29" dur="770" decel="100000"/>
                                        <p:tgtEl>
                                          <p:spTgt spid="131078">
                                            <p:txEl>
                                              <p:pRg st="1" end="1"/>
                                            </p:txEl>
                                          </p:spTgt>
                                        </p:tgtEl>
                                      </p:cBhvr>
                                    </p:animEffect>
                                    <p:animScale>
                                      <p:cBhvr>
                                        <p:cTn id="30" dur="770" decel="100000"/>
                                        <p:tgtEl>
                                          <p:spTgt spid="131078">
                                            <p:txEl>
                                              <p:pRg st="1" end="1"/>
                                            </p:txEl>
                                          </p:spTgt>
                                        </p:tgtEl>
                                      </p:cBhvr>
                                      <p:from x="10000" y="10000"/>
                                      <p:to x="200000" y="450000"/>
                                    </p:animScale>
                                    <p:animScale>
                                      <p:cBhvr>
                                        <p:cTn id="31" dur="1230" accel="100000" fill="hold">
                                          <p:stCondLst>
                                            <p:cond delay="770"/>
                                          </p:stCondLst>
                                        </p:cTn>
                                        <p:tgtEl>
                                          <p:spTgt spid="131078">
                                            <p:txEl>
                                              <p:pRg st="1" end="1"/>
                                            </p:txEl>
                                          </p:spTgt>
                                        </p:tgtEl>
                                      </p:cBhvr>
                                      <p:from x="200000" y="450000"/>
                                      <p:to x="100000" y="100000"/>
                                    </p:animScale>
                                    <p:set>
                                      <p:cBhvr>
                                        <p:cTn id="32" dur="770" fill="hold"/>
                                        <p:tgtEl>
                                          <p:spTgt spid="131078">
                                            <p:txEl>
                                              <p:pRg st="1" end="1"/>
                                            </p:txEl>
                                          </p:spTgt>
                                        </p:tgtEl>
                                        <p:attrNameLst>
                                          <p:attrName>ppt_x</p:attrName>
                                        </p:attrNameLst>
                                      </p:cBhvr>
                                      <p:to>
                                        <p:strVal val="(0.5)"/>
                                      </p:to>
                                    </p:set>
                                    <p:anim from="(0.5)" to="(#ppt_x)" calcmode="lin" valueType="num">
                                      <p:cBhvr>
                                        <p:cTn id="33" dur="1230" accel="100000" fill="hold">
                                          <p:stCondLst>
                                            <p:cond delay="770"/>
                                          </p:stCondLst>
                                        </p:cTn>
                                        <p:tgtEl>
                                          <p:spTgt spid="131078">
                                            <p:txEl>
                                              <p:pRg st="1" end="1"/>
                                            </p:txEl>
                                          </p:spTgt>
                                        </p:tgtEl>
                                        <p:attrNameLst>
                                          <p:attrName>ppt_x</p:attrName>
                                        </p:attrNameLst>
                                      </p:cBhvr>
                                    </p:anim>
                                    <p:set>
                                      <p:cBhvr>
                                        <p:cTn id="34" dur="770" fill="hold"/>
                                        <p:tgtEl>
                                          <p:spTgt spid="131078">
                                            <p:txEl>
                                              <p:pRg st="1" end="1"/>
                                            </p:txEl>
                                          </p:spTgt>
                                        </p:tgtEl>
                                        <p:attrNameLst>
                                          <p:attrName>ppt_y</p:attrName>
                                        </p:attrNameLst>
                                      </p:cBhvr>
                                      <p:to>
                                        <p:strVal val="(#ppt_y+0.4)"/>
                                      </p:to>
                                    </p:set>
                                    <p:anim from="(#ppt_y+0.4)" to="(#ppt_y)" calcmode="lin" valueType="num">
                                      <p:cBhvr>
                                        <p:cTn id="35" dur="1230" accel="100000" fill="hold">
                                          <p:stCondLst>
                                            <p:cond delay="770"/>
                                          </p:stCondLst>
                                        </p:cTn>
                                        <p:tgtEl>
                                          <p:spTgt spid="131078">
                                            <p:txEl>
                                              <p:pRg st="1" end="1"/>
                                            </p:txEl>
                                          </p:spTgt>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131078">
                                            <p:txEl>
                                              <p:pRg st="2" end="2"/>
                                            </p:txEl>
                                          </p:spTgt>
                                        </p:tgtEl>
                                        <p:attrNameLst>
                                          <p:attrName>style.visibility</p:attrName>
                                        </p:attrNameLst>
                                      </p:cBhvr>
                                      <p:to>
                                        <p:strVal val="visible"/>
                                      </p:to>
                                    </p:set>
                                    <p:animEffect transition="in" filter="fade">
                                      <p:cBhvr>
                                        <p:cTn id="40" dur="770" decel="100000"/>
                                        <p:tgtEl>
                                          <p:spTgt spid="131078">
                                            <p:txEl>
                                              <p:pRg st="2" end="2"/>
                                            </p:txEl>
                                          </p:spTgt>
                                        </p:tgtEl>
                                      </p:cBhvr>
                                    </p:animEffect>
                                    <p:animScale>
                                      <p:cBhvr>
                                        <p:cTn id="41" dur="770" decel="100000"/>
                                        <p:tgtEl>
                                          <p:spTgt spid="131078">
                                            <p:txEl>
                                              <p:pRg st="2" end="2"/>
                                            </p:txEl>
                                          </p:spTgt>
                                        </p:tgtEl>
                                      </p:cBhvr>
                                      <p:from x="10000" y="10000"/>
                                      <p:to x="200000" y="450000"/>
                                    </p:animScale>
                                    <p:animScale>
                                      <p:cBhvr>
                                        <p:cTn id="42" dur="1230" accel="100000" fill="hold">
                                          <p:stCondLst>
                                            <p:cond delay="770"/>
                                          </p:stCondLst>
                                        </p:cTn>
                                        <p:tgtEl>
                                          <p:spTgt spid="131078">
                                            <p:txEl>
                                              <p:pRg st="2" end="2"/>
                                            </p:txEl>
                                          </p:spTgt>
                                        </p:tgtEl>
                                      </p:cBhvr>
                                      <p:from x="200000" y="450000"/>
                                      <p:to x="100000" y="100000"/>
                                    </p:animScale>
                                    <p:set>
                                      <p:cBhvr>
                                        <p:cTn id="43" dur="770" fill="hold"/>
                                        <p:tgtEl>
                                          <p:spTgt spid="131078">
                                            <p:txEl>
                                              <p:pRg st="2" end="2"/>
                                            </p:txEl>
                                          </p:spTgt>
                                        </p:tgtEl>
                                        <p:attrNameLst>
                                          <p:attrName>ppt_x</p:attrName>
                                        </p:attrNameLst>
                                      </p:cBhvr>
                                      <p:to>
                                        <p:strVal val="(0.5)"/>
                                      </p:to>
                                    </p:set>
                                    <p:anim from="(0.5)" to="(#ppt_x)" calcmode="lin" valueType="num">
                                      <p:cBhvr>
                                        <p:cTn id="44" dur="1230" accel="100000" fill="hold">
                                          <p:stCondLst>
                                            <p:cond delay="770"/>
                                          </p:stCondLst>
                                        </p:cTn>
                                        <p:tgtEl>
                                          <p:spTgt spid="131078">
                                            <p:txEl>
                                              <p:pRg st="2" end="2"/>
                                            </p:txEl>
                                          </p:spTgt>
                                        </p:tgtEl>
                                        <p:attrNameLst>
                                          <p:attrName>ppt_x</p:attrName>
                                        </p:attrNameLst>
                                      </p:cBhvr>
                                    </p:anim>
                                    <p:set>
                                      <p:cBhvr>
                                        <p:cTn id="45" dur="770" fill="hold"/>
                                        <p:tgtEl>
                                          <p:spTgt spid="131078">
                                            <p:txEl>
                                              <p:pRg st="2" end="2"/>
                                            </p:txEl>
                                          </p:spTgt>
                                        </p:tgtEl>
                                        <p:attrNameLst>
                                          <p:attrName>ppt_y</p:attrName>
                                        </p:attrNameLst>
                                      </p:cBhvr>
                                      <p:to>
                                        <p:strVal val="(#ppt_y+0.4)"/>
                                      </p:to>
                                    </p:set>
                                    <p:anim from="(#ppt_y+0.4)" to="(#ppt_y)" calcmode="lin" valueType="num">
                                      <p:cBhvr>
                                        <p:cTn id="46" dur="1230" accel="100000" fill="hold">
                                          <p:stCondLst>
                                            <p:cond delay="770"/>
                                          </p:stCondLst>
                                        </p:cTn>
                                        <p:tgtEl>
                                          <p:spTgt spid="131078">
                                            <p:txEl>
                                              <p:pRg st="2" end="2"/>
                                            </p:txEl>
                                          </p:spTgt>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131078">
                                            <p:txEl>
                                              <p:pRg st="3" end="3"/>
                                            </p:txEl>
                                          </p:spTgt>
                                        </p:tgtEl>
                                        <p:attrNameLst>
                                          <p:attrName>style.visibility</p:attrName>
                                        </p:attrNameLst>
                                      </p:cBhvr>
                                      <p:to>
                                        <p:strVal val="visible"/>
                                      </p:to>
                                    </p:set>
                                    <p:animEffect transition="in" filter="fade">
                                      <p:cBhvr>
                                        <p:cTn id="51" dur="770" decel="100000"/>
                                        <p:tgtEl>
                                          <p:spTgt spid="131078">
                                            <p:txEl>
                                              <p:pRg st="3" end="3"/>
                                            </p:txEl>
                                          </p:spTgt>
                                        </p:tgtEl>
                                      </p:cBhvr>
                                    </p:animEffect>
                                    <p:animScale>
                                      <p:cBhvr>
                                        <p:cTn id="52" dur="770" decel="100000"/>
                                        <p:tgtEl>
                                          <p:spTgt spid="131078">
                                            <p:txEl>
                                              <p:pRg st="3" end="3"/>
                                            </p:txEl>
                                          </p:spTgt>
                                        </p:tgtEl>
                                      </p:cBhvr>
                                      <p:from x="10000" y="10000"/>
                                      <p:to x="200000" y="450000"/>
                                    </p:animScale>
                                    <p:animScale>
                                      <p:cBhvr>
                                        <p:cTn id="53" dur="1230" accel="100000" fill="hold">
                                          <p:stCondLst>
                                            <p:cond delay="770"/>
                                          </p:stCondLst>
                                        </p:cTn>
                                        <p:tgtEl>
                                          <p:spTgt spid="131078">
                                            <p:txEl>
                                              <p:pRg st="3" end="3"/>
                                            </p:txEl>
                                          </p:spTgt>
                                        </p:tgtEl>
                                      </p:cBhvr>
                                      <p:from x="200000" y="450000"/>
                                      <p:to x="100000" y="100000"/>
                                    </p:animScale>
                                    <p:set>
                                      <p:cBhvr>
                                        <p:cTn id="54" dur="770" fill="hold"/>
                                        <p:tgtEl>
                                          <p:spTgt spid="131078">
                                            <p:txEl>
                                              <p:pRg st="3" end="3"/>
                                            </p:txEl>
                                          </p:spTgt>
                                        </p:tgtEl>
                                        <p:attrNameLst>
                                          <p:attrName>ppt_x</p:attrName>
                                        </p:attrNameLst>
                                      </p:cBhvr>
                                      <p:to>
                                        <p:strVal val="(0.5)"/>
                                      </p:to>
                                    </p:set>
                                    <p:anim from="(0.5)" to="(#ppt_x)" calcmode="lin" valueType="num">
                                      <p:cBhvr>
                                        <p:cTn id="55" dur="1230" accel="100000" fill="hold">
                                          <p:stCondLst>
                                            <p:cond delay="770"/>
                                          </p:stCondLst>
                                        </p:cTn>
                                        <p:tgtEl>
                                          <p:spTgt spid="131078">
                                            <p:txEl>
                                              <p:pRg st="3" end="3"/>
                                            </p:txEl>
                                          </p:spTgt>
                                        </p:tgtEl>
                                        <p:attrNameLst>
                                          <p:attrName>ppt_x</p:attrName>
                                        </p:attrNameLst>
                                      </p:cBhvr>
                                    </p:anim>
                                    <p:set>
                                      <p:cBhvr>
                                        <p:cTn id="56" dur="770" fill="hold"/>
                                        <p:tgtEl>
                                          <p:spTgt spid="131078">
                                            <p:txEl>
                                              <p:pRg st="3" end="3"/>
                                            </p:txEl>
                                          </p:spTgt>
                                        </p:tgtEl>
                                        <p:attrNameLst>
                                          <p:attrName>ppt_y</p:attrName>
                                        </p:attrNameLst>
                                      </p:cBhvr>
                                      <p:to>
                                        <p:strVal val="(#ppt_y+0.4)"/>
                                      </p:to>
                                    </p:set>
                                    <p:anim from="(#ppt_y+0.4)" to="(#ppt_y)" calcmode="lin" valueType="num">
                                      <p:cBhvr>
                                        <p:cTn id="57" dur="1230" accel="100000" fill="hold">
                                          <p:stCondLst>
                                            <p:cond delay="770"/>
                                          </p:stCondLst>
                                        </p:cTn>
                                        <p:tgtEl>
                                          <p:spTgt spid="131078">
                                            <p:txEl>
                                              <p:pRg st="3" end="3"/>
                                            </p:txEl>
                                          </p:spTgt>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131080">
                                            <p:txEl>
                                              <p:pRg st="1" end="1"/>
                                            </p:txEl>
                                          </p:spTgt>
                                        </p:tgtEl>
                                        <p:attrNameLst>
                                          <p:attrName>style.visibility</p:attrName>
                                        </p:attrNameLst>
                                      </p:cBhvr>
                                      <p:to>
                                        <p:strVal val="visible"/>
                                      </p:to>
                                    </p:set>
                                    <p:animEffect transition="in" filter="fade">
                                      <p:cBhvr>
                                        <p:cTn id="62" dur="770" decel="100000"/>
                                        <p:tgtEl>
                                          <p:spTgt spid="131080">
                                            <p:txEl>
                                              <p:pRg st="1" end="1"/>
                                            </p:txEl>
                                          </p:spTgt>
                                        </p:tgtEl>
                                      </p:cBhvr>
                                    </p:animEffect>
                                    <p:animScale>
                                      <p:cBhvr>
                                        <p:cTn id="63" dur="770" decel="100000"/>
                                        <p:tgtEl>
                                          <p:spTgt spid="131080">
                                            <p:txEl>
                                              <p:pRg st="1" end="1"/>
                                            </p:txEl>
                                          </p:spTgt>
                                        </p:tgtEl>
                                      </p:cBhvr>
                                      <p:from x="10000" y="10000"/>
                                      <p:to x="200000" y="450000"/>
                                    </p:animScale>
                                    <p:animScale>
                                      <p:cBhvr>
                                        <p:cTn id="64" dur="1230" accel="100000" fill="hold">
                                          <p:stCondLst>
                                            <p:cond delay="770"/>
                                          </p:stCondLst>
                                        </p:cTn>
                                        <p:tgtEl>
                                          <p:spTgt spid="131080">
                                            <p:txEl>
                                              <p:pRg st="1" end="1"/>
                                            </p:txEl>
                                          </p:spTgt>
                                        </p:tgtEl>
                                      </p:cBhvr>
                                      <p:from x="200000" y="450000"/>
                                      <p:to x="100000" y="100000"/>
                                    </p:animScale>
                                    <p:set>
                                      <p:cBhvr>
                                        <p:cTn id="65" dur="770" fill="hold"/>
                                        <p:tgtEl>
                                          <p:spTgt spid="131080">
                                            <p:txEl>
                                              <p:pRg st="1" end="1"/>
                                            </p:txEl>
                                          </p:spTgt>
                                        </p:tgtEl>
                                        <p:attrNameLst>
                                          <p:attrName>ppt_x</p:attrName>
                                        </p:attrNameLst>
                                      </p:cBhvr>
                                      <p:to>
                                        <p:strVal val="(0.5)"/>
                                      </p:to>
                                    </p:set>
                                    <p:anim from="(0.5)" to="(#ppt_x)" calcmode="lin" valueType="num">
                                      <p:cBhvr>
                                        <p:cTn id="66" dur="1230" accel="100000" fill="hold">
                                          <p:stCondLst>
                                            <p:cond delay="770"/>
                                          </p:stCondLst>
                                        </p:cTn>
                                        <p:tgtEl>
                                          <p:spTgt spid="131080">
                                            <p:txEl>
                                              <p:pRg st="1" end="1"/>
                                            </p:txEl>
                                          </p:spTgt>
                                        </p:tgtEl>
                                        <p:attrNameLst>
                                          <p:attrName>ppt_x</p:attrName>
                                        </p:attrNameLst>
                                      </p:cBhvr>
                                    </p:anim>
                                    <p:set>
                                      <p:cBhvr>
                                        <p:cTn id="67" dur="770" fill="hold"/>
                                        <p:tgtEl>
                                          <p:spTgt spid="131080">
                                            <p:txEl>
                                              <p:pRg st="1" end="1"/>
                                            </p:txEl>
                                          </p:spTgt>
                                        </p:tgtEl>
                                        <p:attrNameLst>
                                          <p:attrName>ppt_y</p:attrName>
                                        </p:attrNameLst>
                                      </p:cBhvr>
                                      <p:to>
                                        <p:strVal val="(#ppt_y+0.4)"/>
                                      </p:to>
                                    </p:set>
                                    <p:anim from="(#ppt_y+0.4)" to="(#ppt_y)" calcmode="lin" valueType="num">
                                      <p:cBhvr>
                                        <p:cTn id="68" dur="1230" accel="100000" fill="hold">
                                          <p:stCondLst>
                                            <p:cond delay="770"/>
                                          </p:stCondLst>
                                        </p:cTn>
                                        <p:tgtEl>
                                          <p:spTgt spid="131080">
                                            <p:txEl>
                                              <p:pRg st="1" end="1"/>
                                            </p:txEl>
                                          </p:spTgt>
                                        </p:tgtEl>
                                        <p:attrNameLst>
                                          <p:attrName>ppt_y</p:attrName>
                                        </p:attrNameLst>
                                      </p:cBhvr>
                                    </p:anim>
                                  </p:childTnLst>
                                </p:cTn>
                              </p:par>
                            </p:childTnLst>
                          </p:cTn>
                        </p:par>
                      </p:childTnLst>
                    </p:cTn>
                  </p:par>
                  <p:par>
                    <p:cTn id="69" fill="hold">
                      <p:stCondLst>
                        <p:cond delay="indefinite"/>
                      </p:stCondLst>
                      <p:childTnLst>
                        <p:par>
                          <p:cTn id="70" fill="hold">
                            <p:stCondLst>
                              <p:cond delay="0"/>
                            </p:stCondLst>
                            <p:childTnLst>
                              <p:par>
                                <p:cTn id="71" presetID="51" presetClass="entr" presetSubtype="0" fill="hold" nodeType="clickEffect">
                                  <p:stCondLst>
                                    <p:cond delay="0"/>
                                  </p:stCondLst>
                                  <p:childTnLst>
                                    <p:set>
                                      <p:cBhvr>
                                        <p:cTn id="72" dur="1" fill="hold">
                                          <p:stCondLst>
                                            <p:cond delay="0"/>
                                          </p:stCondLst>
                                        </p:cTn>
                                        <p:tgtEl>
                                          <p:spTgt spid="131080">
                                            <p:txEl>
                                              <p:pRg st="2" end="2"/>
                                            </p:txEl>
                                          </p:spTgt>
                                        </p:tgtEl>
                                        <p:attrNameLst>
                                          <p:attrName>style.visibility</p:attrName>
                                        </p:attrNameLst>
                                      </p:cBhvr>
                                      <p:to>
                                        <p:strVal val="visible"/>
                                      </p:to>
                                    </p:set>
                                    <p:animEffect transition="in" filter="fade">
                                      <p:cBhvr>
                                        <p:cTn id="73" dur="770" decel="100000"/>
                                        <p:tgtEl>
                                          <p:spTgt spid="131080">
                                            <p:txEl>
                                              <p:pRg st="2" end="2"/>
                                            </p:txEl>
                                          </p:spTgt>
                                        </p:tgtEl>
                                      </p:cBhvr>
                                    </p:animEffect>
                                    <p:animScale>
                                      <p:cBhvr>
                                        <p:cTn id="74" dur="770" decel="100000"/>
                                        <p:tgtEl>
                                          <p:spTgt spid="131080">
                                            <p:txEl>
                                              <p:pRg st="2" end="2"/>
                                            </p:txEl>
                                          </p:spTgt>
                                        </p:tgtEl>
                                      </p:cBhvr>
                                      <p:from x="10000" y="10000"/>
                                      <p:to x="200000" y="450000"/>
                                    </p:animScale>
                                    <p:animScale>
                                      <p:cBhvr>
                                        <p:cTn id="75" dur="1230" accel="100000" fill="hold">
                                          <p:stCondLst>
                                            <p:cond delay="770"/>
                                          </p:stCondLst>
                                        </p:cTn>
                                        <p:tgtEl>
                                          <p:spTgt spid="131080">
                                            <p:txEl>
                                              <p:pRg st="2" end="2"/>
                                            </p:txEl>
                                          </p:spTgt>
                                        </p:tgtEl>
                                      </p:cBhvr>
                                      <p:from x="200000" y="450000"/>
                                      <p:to x="100000" y="100000"/>
                                    </p:animScale>
                                    <p:set>
                                      <p:cBhvr>
                                        <p:cTn id="76" dur="770" fill="hold"/>
                                        <p:tgtEl>
                                          <p:spTgt spid="131080">
                                            <p:txEl>
                                              <p:pRg st="2" end="2"/>
                                            </p:txEl>
                                          </p:spTgt>
                                        </p:tgtEl>
                                        <p:attrNameLst>
                                          <p:attrName>ppt_x</p:attrName>
                                        </p:attrNameLst>
                                      </p:cBhvr>
                                      <p:to>
                                        <p:strVal val="(0.5)"/>
                                      </p:to>
                                    </p:set>
                                    <p:anim from="(0.5)" to="(#ppt_x)" calcmode="lin" valueType="num">
                                      <p:cBhvr>
                                        <p:cTn id="77" dur="1230" accel="100000" fill="hold">
                                          <p:stCondLst>
                                            <p:cond delay="770"/>
                                          </p:stCondLst>
                                        </p:cTn>
                                        <p:tgtEl>
                                          <p:spTgt spid="131080">
                                            <p:txEl>
                                              <p:pRg st="2" end="2"/>
                                            </p:txEl>
                                          </p:spTgt>
                                        </p:tgtEl>
                                        <p:attrNameLst>
                                          <p:attrName>ppt_x</p:attrName>
                                        </p:attrNameLst>
                                      </p:cBhvr>
                                    </p:anim>
                                    <p:set>
                                      <p:cBhvr>
                                        <p:cTn id="78" dur="770" fill="hold"/>
                                        <p:tgtEl>
                                          <p:spTgt spid="131080">
                                            <p:txEl>
                                              <p:pRg st="2" end="2"/>
                                            </p:txEl>
                                          </p:spTgt>
                                        </p:tgtEl>
                                        <p:attrNameLst>
                                          <p:attrName>ppt_y</p:attrName>
                                        </p:attrNameLst>
                                      </p:cBhvr>
                                      <p:to>
                                        <p:strVal val="(#ppt_y+0.4)"/>
                                      </p:to>
                                    </p:set>
                                    <p:anim from="(#ppt_y+0.4)" to="(#ppt_y)" calcmode="lin" valueType="num">
                                      <p:cBhvr>
                                        <p:cTn id="79" dur="1230" accel="100000" fill="hold">
                                          <p:stCondLst>
                                            <p:cond delay="770"/>
                                          </p:stCondLst>
                                        </p:cTn>
                                        <p:tgtEl>
                                          <p:spTgt spid="131080">
                                            <p:txEl>
                                              <p:pRg st="2" end="2"/>
                                            </p:txEl>
                                          </p:spTgt>
                                        </p:tgtEl>
                                        <p:attrNameLst>
                                          <p:attrName>ppt_y</p:attrName>
                                        </p:attrNameLst>
                                      </p:cBhvr>
                                    </p:anim>
                                  </p:childTnLst>
                                </p:cTn>
                              </p:par>
                            </p:childTnLst>
                          </p:cTn>
                        </p:par>
                      </p:childTnLst>
                    </p:cTn>
                  </p:par>
                  <p:par>
                    <p:cTn id="80" fill="hold">
                      <p:stCondLst>
                        <p:cond delay="indefinite"/>
                      </p:stCondLst>
                      <p:childTnLst>
                        <p:par>
                          <p:cTn id="81" fill="hold">
                            <p:stCondLst>
                              <p:cond delay="0"/>
                            </p:stCondLst>
                            <p:childTnLst>
                              <p:par>
                                <p:cTn id="82" presetID="51" presetClass="entr" presetSubtype="0" fill="hold" nodeType="clickEffect">
                                  <p:stCondLst>
                                    <p:cond delay="0"/>
                                  </p:stCondLst>
                                  <p:childTnLst>
                                    <p:set>
                                      <p:cBhvr>
                                        <p:cTn id="83" dur="1" fill="hold">
                                          <p:stCondLst>
                                            <p:cond delay="0"/>
                                          </p:stCondLst>
                                        </p:cTn>
                                        <p:tgtEl>
                                          <p:spTgt spid="131080">
                                            <p:txEl>
                                              <p:pRg st="3" end="3"/>
                                            </p:txEl>
                                          </p:spTgt>
                                        </p:tgtEl>
                                        <p:attrNameLst>
                                          <p:attrName>style.visibility</p:attrName>
                                        </p:attrNameLst>
                                      </p:cBhvr>
                                      <p:to>
                                        <p:strVal val="visible"/>
                                      </p:to>
                                    </p:set>
                                    <p:animEffect transition="in" filter="fade">
                                      <p:cBhvr>
                                        <p:cTn id="84" dur="770" decel="100000"/>
                                        <p:tgtEl>
                                          <p:spTgt spid="131080">
                                            <p:txEl>
                                              <p:pRg st="3" end="3"/>
                                            </p:txEl>
                                          </p:spTgt>
                                        </p:tgtEl>
                                      </p:cBhvr>
                                    </p:animEffect>
                                    <p:animScale>
                                      <p:cBhvr>
                                        <p:cTn id="85" dur="770" decel="100000"/>
                                        <p:tgtEl>
                                          <p:spTgt spid="131080">
                                            <p:txEl>
                                              <p:pRg st="3" end="3"/>
                                            </p:txEl>
                                          </p:spTgt>
                                        </p:tgtEl>
                                      </p:cBhvr>
                                      <p:from x="10000" y="10000"/>
                                      <p:to x="200000" y="450000"/>
                                    </p:animScale>
                                    <p:animScale>
                                      <p:cBhvr>
                                        <p:cTn id="86" dur="1230" accel="100000" fill="hold">
                                          <p:stCondLst>
                                            <p:cond delay="770"/>
                                          </p:stCondLst>
                                        </p:cTn>
                                        <p:tgtEl>
                                          <p:spTgt spid="131080">
                                            <p:txEl>
                                              <p:pRg st="3" end="3"/>
                                            </p:txEl>
                                          </p:spTgt>
                                        </p:tgtEl>
                                      </p:cBhvr>
                                      <p:from x="200000" y="450000"/>
                                      <p:to x="100000" y="100000"/>
                                    </p:animScale>
                                    <p:set>
                                      <p:cBhvr>
                                        <p:cTn id="87" dur="770" fill="hold"/>
                                        <p:tgtEl>
                                          <p:spTgt spid="131080">
                                            <p:txEl>
                                              <p:pRg st="3" end="3"/>
                                            </p:txEl>
                                          </p:spTgt>
                                        </p:tgtEl>
                                        <p:attrNameLst>
                                          <p:attrName>ppt_x</p:attrName>
                                        </p:attrNameLst>
                                      </p:cBhvr>
                                      <p:to>
                                        <p:strVal val="(0.5)"/>
                                      </p:to>
                                    </p:set>
                                    <p:anim from="(0.5)" to="(#ppt_x)" calcmode="lin" valueType="num">
                                      <p:cBhvr>
                                        <p:cTn id="88" dur="1230" accel="100000" fill="hold">
                                          <p:stCondLst>
                                            <p:cond delay="770"/>
                                          </p:stCondLst>
                                        </p:cTn>
                                        <p:tgtEl>
                                          <p:spTgt spid="131080">
                                            <p:txEl>
                                              <p:pRg st="3" end="3"/>
                                            </p:txEl>
                                          </p:spTgt>
                                        </p:tgtEl>
                                        <p:attrNameLst>
                                          <p:attrName>ppt_x</p:attrName>
                                        </p:attrNameLst>
                                      </p:cBhvr>
                                    </p:anim>
                                    <p:set>
                                      <p:cBhvr>
                                        <p:cTn id="89" dur="770" fill="hold"/>
                                        <p:tgtEl>
                                          <p:spTgt spid="131080">
                                            <p:txEl>
                                              <p:pRg st="3" end="3"/>
                                            </p:txEl>
                                          </p:spTgt>
                                        </p:tgtEl>
                                        <p:attrNameLst>
                                          <p:attrName>ppt_y</p:attrName>
                                        </p:attrNameLst>
                                      </p:cBhvr>
                                      <p:to>
                                        <p:strVal val="(#ppt_y+0.4)"/>
                                      </p:to>
                                    </p:set>
                                    <p:anim from="(#ppt_y+0.4)" to="(#ppt_y)" calcmode="lin" valueType="num">
                                      <p:cBhvr>
                                        <p:cTn id="90" dur="1230" accel="100000" fill="hold">
                                          <p:stCondLst>
                                            <p:cond delay="770"/>
                                          </p:stCondLst>
                                        </p:cTn>
                                        <p:tgtEl>
                                          <p:spTgt spid="131080">
                                            <p:txEl>
                                              <p:pRg st="3" end="3"/>
                                            </p:txEl>
                                          </p:spTgt>
                                        </p:tgtEl>
                                        <p:attrNameLst>
                                          <p:attrName>ppt_y</p:attrName>
                                        </p:attrNameLst>
                                      </p:cBhvr>
                                    </p:anim>
                                  </p:childTnLst>
                                </p:cTn>
                              </p:par>
                            </p:childTnLst>
                          </p:cTn>
                        </p:par>
                      </p:childTnLst>
                    </p:cTn>
                  </p:par>
                  <p:par>
                    <p:cTn id="91" fill="hold">
                      <p:stCondLst>
                        <p:cond delay="indefinite"/>
                      </p:stCondLst>
                      <p:childTnLst>
                        <p:par>
                          <p:cTn id="92" fill="hold">
                            <p:stCondLst>
                              <p:cond delay="0"/>
                            </p:stCondLst>
                            <p:childTnLst>
                              <p:par>
                                <p:cTn id="93" presetID="27" presetClass="entr" presetSubtype="0" fill="hold" grpId="0" nodeType="clickEffect">
                                  <p:stCondLst>
                                    <p:cond delay="0"/>
                                  </p:stCondLst>
                                  <p:iterate type="lt">
                                    <p:tmPct val="50000"/>
                                  </p:iterate>
                                  <p:childTnLst>
                                    <p:set>
                                      <p:cBhvr>
                                        <p:cTn id="94" dur="1" fill="hold">
                                          <p:stCondLst>
                                            <p:cond delay="0"/>
                                          </p:stCondLst>
                                        </p:cTn>
                                        <p:tgtEl>
                                          <p:spTgt spid="131076"/>
                                        </p:tgtEl>
                                        <p:attrNameLst>
                                          <p:attrName>style.visibility</p:attrName>
                                        </p:attrNameLst>
                                      </p:cBhvr>
                                      <p:to>
                                        <p:strVal val="visible"/>
                                      </p:to>
                                    </p:set>
                                    <p:anim calcmode="discrete" valueType="clr">
                                      <p:cBhvr override="childStyle">
                                        <p:cTn id="95" dur="80"/>
                                        <p:tgtEl>
                                          <p:spTgt spid="131076"/>
                                        </p:tgtEl>
                                        <p:attrNameLst>
                                          <p:attrName>style.color</p:attrName>
                                        </p:attrNameLst>
                                      </p:cBhvr>
                                      <p:tavLst>
                                        <p:tav tm="0">
                                          <p:val>
                                            <p:clrVal>
                                              <a:schemeClr val="accent2"/>
                                            </p:clrVal>
                                          </p:val>
                                        </p:tav>
                                        <p:tav tm="50000">
                                          <p:val>
                                            <p:clrVal>
                                              <a:schemeClr val="hlink"/>
                                            </p:clrVal>
                                          </p:val>
                                        </p:tav>
                                      </p:tavLst>
                                    </p:anim>
                                    <p:anim calcmode="discrete" valueType="clr">
                                      <p:cBhvr>
                                        <p:cTn id="96" dur="80"/>
                                        <p:tgtEl>
                                          <p:spTgt spid="131076"/>
                                        </p:tgtEl>
                                        <p:attrNameLst>
                                          <p:attrName>fillcolor</p:attrName>
                                        </p:attrNameLst>
                                      </p:cBhvr>
                                      <p:tavLst>
                                        <p:tav tm="0">
                                          <p:val>
                                            <p:clrVal>
                                              <a:schemeClr val="accent2"/>
                                            </p:clrVal>
                                          </p:val>
                                        </p:tav>
                                        <p:tav tm="50000">
                                          <p:val>
                                            <p:clrVal>
                                              <a:schemeClr val="hlink"/>
                                            </p:clrVal>
                                          </p:val>
                                        </p:tav>
                                      </p:tavLst>
                                    </p:anim>
                                    <p:set>
                                      <p:cBhvr>
                                        <p:cTn id="97" dur="80"/>
                                        <p:tgtEl>
                                          <p:spTgt spid="13107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228600" y="152400"/>
            <a:ext cx="8915400" cy="584775"/>
          </a:xfrm>
          <a:prstGeom prst="rect">
            <a:avLst/>
          </a:prstGeom>
          <a:noFill/>
          <a:ln w="9525">
            <a:noFill/>
            <a:miter lim="800000"/>
            <a:headEnd/>
            <a:tailEnd/>
          </a:ln>
        </p:spPr>
        <p:txBody>
          <a:bodyPr>
            <a:spAutoFit/>
          </a:bodyPr>
          <a:lstStyle/>
          <a:p>
            <a:pPr>
              <a:spcBef>
                <a:spcPct val="50000"/>
              </a:spcBef>
            </a:pPr>
            <a:r>
              <a:rPr lang="en-US" sz="3200">
                <a:solidFill>
                  <a:srgbClr val="FFFF00"/>
                </a:solidFill>
              </a:rPr>
              <a:t>II. Đặc trưng cơ bản của nền văn hóa Việt Nam</a:t>
            </a:r>
          </a:p>
        </p:txBody>
      </p:sp>
      <p:sp>
        <p:nvSpPr>
          <p:cNvPr id="126981" name="Text Box 5"/>
          <p:cNvSpPr txBox="1">
            <a:spLocks noChangeArrowheads="1"/>
          </p:cNvSpPr>
          <p:nvPr/>
        </p:nvSpPr>
        <p:spPr bwMode="auto">
          <a:xfrm>
            <a:off x="609600" y="1981200"/>
            <a:ext cx="8305800" cy="3970318"/>
          </a:xfrm>
          <a:prstGeom prst="rect">
            <a:avLst/>
          </a:prstGeom>
          <a:noFill/>
          <a:ln w="9525">
            <a:noFill/>
            <a:miter lim="800000"/>
            <a:headEnd/>
            <a:tailEnd/>
          </a:ln>
          <a:effectLst/>
        </p:spPr>
        <p:txBody>
          <a:bodyPr wrap="square">
            <a:spAutoFit/>
          </a:bodyPr>
          <a:lstStyle/>
          <a:p>
            <a:pPr marL="514350" indent="-514350" algn="just">
              <a:spcBef>
                <a:spcPct val="50000"/>
              </a:spcBef>
              <a:defRPr/>
            </a:pPr>
            <a:r>
              <a:rPr lang="en-US" sz="2400" b="1" dirty="0">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Tiên</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tiến</a:t>
            </a:r>
            <a:r>
              <a:rPr lang="en-US" sz="2400" b="1" dirty="0">
                <a:solidFill>
                  <a:srgbClr val="00FF00"/>
                </a:solidFill>
                <a:effectLst>
                  <a:outerShdw blurRad="38100" dist="38100" dir="2700000" algn="tl">
                    <a:srgbClr val="000000"/>
                  </a:outerShdw>
                </a:effectLst>
              </a:rPr>
              <a:t>?</a:t>
            </a:r>
          </a:p>
          <a:p>
            <a:pPr marL="514350" indent="-514350" algn="just">
              <a:spcBef>
                <a:spcPct val="50000"/>
              </a:spcBef>
              <a:defRPr/>
            </a:pPr>
            <a:r>
              <a:rPr lang="en-US" sz="2400" b="1" dirty="0">
                <a:effectLst>
                  <a:outerShdw blurRad="38100" dist="38100" dir="2700000" algn="tl">
                    <a:srgbClr val="000000"/>
                  </a:outerShdw>
                </a:effectLst>
                <a:sym typeface="Wingdings"/>
              </a:rPr>
              <a:t>		 </a:t>
            </a:r>
            <a:r>
              <a:rPr lang="en-US" sz="2400" b="1" dirty="0" err="1">
                <a:effectLst>
                  <a:outerShdw blurRad="38100" dist="38100" dir="2700000" algn="tl">
                    <a:srgbClr val="000000"/>
                  </a:outerShdw>
                </a:effectLst>
              </a:rPr>
              <a:t>sự</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vật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hiện</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tượng</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luôn</a:t>
            </a:r>
            <a:r>
              <a:rPr lang="en-US" sz="2400" b="1" dirty="0">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đi</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trước</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và</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tiến</a:t>
            </a:r>
            <a:r>
              <a:rPr lang="en-US" sz="2400" b="1" dirty="0">
                <a:solidFill>
                  <a:srgbClr val="00FF00"/>
                </a:solidFill>
                <a:effectLst>
                  <a:outerShdw blurRad="38100" dist="38100" dir="2700000" algn="tl">
                    <a:srgbClr val="000000"/>
                  </a:outerShdw>
                </a:effectLst>
              </a:rPr>
              <a:t> </a:t>
            </a:r>
            <a:r>
              <a:rPr lang="en-US" sz="2400" b="1" dirty="0" err="1">
                <a:solidFill>
                  <a:srgbClr val="00FF00"/>
                </a:solidFill>
                <a:effectLst>
                  <a:outerShdw blurRad="38100" dist="38100" dir="2700000" algn="tl">
                    <a:srgbClr val="000000"/>
                  </a:outerShdw>
                </a:effectLst>
              </a:rPr>
              <a:t>bộ</a:t>
            </a:r>
            <a:endParaRPr lang="en-US" sz="2400" b="1" dirty="0">
              <a:solidFill>
                <a:srgbClr val="00FF00"/>
              </a:solidFill>
              <a:effectLst>
                <a:outerShdw blurRad="38100" dist="38100" dir="2700000" algn="tl">
                  <a:srgbClr val="000000"/>
                </a:outerShdw>
              </a:effectLst>
            </a:endParaRPr>
          </a:p>
          <a:p>
            <a:pPr marL="342900" indent="-342900" algn="just">
              <a:spcBef>
                <a:spcPct val="50000"/>
              </a:spcBef>
              <a:defRPr/>
            </a:pPr>
            <a:r>
              <a:rPr lang="en-US" sz="2400" b="1" dirty="0">
                <a:effectLst>
                  <a:outerShdw blurRad="38100" dist="38100" dir="2700000" algn="tl">
                    <a:srgbClr val="000000"/>
                  </a:outerShdw>
                </a:effectLst>
                <a:sym typeface="Wingdings"/>
              </a:rPr>
              <a: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Đáp</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ứng</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được</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những</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yêu</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cầu</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của</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thời</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đại</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đòi</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hỏi</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của</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đất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nước</a:t>
            </a:r>
            <a:r>
              <a:rPr lang="en-US" sz="2400" b="1" dirty="0">
                <a:effectLst>
                  <a:outerShdw blurRad="38100" dist="38100" dir="2700000" algn="tl">
                    <a:srgbClr val="000000"/>
                  </a:outerShdw>
                </a:effectLst>
              </a:rPr>
              <a:t>;</a:t>
            </a:r>
          </a:p>
          <a:p>
            <a:pPr marL="342900" indent="-342900" algn="just">
              <a:spcBef>
                <a:spcPct val="50000"/>
              </a:spcBef>
              <a:defRPr/>
            </a:pPr>
            <a:r>
              <a:rPr lang="en-US" sz="2400" b="1" dirty="0">
                <a:effectLst>
                  <a:outerShdw blurRad="38100" dist="38100" dir="2700000" algn="tl">
                    <a:srgbClr val="000000"/>
                  </a:outerShdw>
                </a:effectLst>
                <a:sym typeface="Wingdings"/>
              </a:rPr>
              <a: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Lấy</a:t>
            </a:r>
            <a:r>
              <a:rPr lang="en-US" sz="2400" b="1" dirty="0">
                <a:effectLst>
                  <a:outerShdw blurRad="38100" dist="38100" dir="2700000" algn="tl">
                    <a:srgbClr val="000000"/>
                  </a:outerShdw>
                </a:effectLst>
              </a:rPr>
              <a:t> con </a:t>
            </a:r>
            <a:r>
              <a:rPr lang="en-US" sz="2400" b="1" dirty="0" err="1">
                <a:effectLst>
                  <a:outerShdw blurRad="38100" dist="38100" dir="2700000" algn="tl">
                    <a:srgbClr val="000000"/>
                  </a:outerShdw>
                </a:effectLst>
              </a:rPr>
              <a:t>người</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làm</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trung</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tâm</a:t>
            </a:r>
            <a:r>
              <a:rPr lang="en-US" sz="2400" b="1" dirty="0">
                <a:effectLst>
                  <a:outerShdw blurRad="38100" dist="38100" dir="2700000" algn="tl">
                    <a:srgbClr val="000000"/>
                  </a:outerShdw>
                </a:effectLst>
              </a:rPr>
              <a:t>;</a:t>
            </a:r>
          </a:p>
          <a:p>
            <a:pPr marL="342900" indent="-342900" algn="just">
              <a:spcBef>
                <a:spcPct val="50000"/>
              </a:spcBef>
              <a:defRPr/>
            </a:pPr>
            <a:r>
              <a:rPr lang="en-US" sz="2400" b="1" dirty="0">
                <a:effectLst>
                  <a:outerShdw blurRad="38100" dist="38100" dir="2700000" algn="tl">
                    <a:srgbClr val="000000"/>
                  </a:outerShdw>
                </a:effectLst>
                <a:sym typeface="Wingdings"/>
              </a:rPr>
              <a:t></a:t>
            </a:r>
            <a:r>
              <a:rPr lang="en-US" sz="2400" b="1" dirty="0">
                <a:effectLst>
                  <a:outerShdw blurRad="38100" dist="38100" dir="2700000" algn="tl">
                    <a:srgbClr val="000000"/>
                  </a:outerShdw>
                </a:effectLst>
              </a:rPr>
              <a:t> CN </a:t>
            </a:r>
            <a:r>
              <a:rPr lang="en-US" sz="2400" b="1" dirty="0" err="1">
                <a:effectLst>
                  <a:outerShdw blurRad="38100" dist="38100" dir="2700000" algn="tl">
                    <a:srgbClr val="000000"/>
                  </a:outerShdw>
                </a:effectLst>
              </a:rPr>
              <a:t>Mác</a:t>
            </a:r>
            <a:r>
              <a:rPr lang="en-US" sz="2400" b="1" dirty="0">
                <a:effectLst>
                  <a:outerShdw blurRad="38100" dist="38100" dir="2700000" algn="tl">
                    <a:srgbClr val="000000"/>
                  </a:outerShdw>
                </a:effectLst>
              </a:rPr>
              <a:t> – </a:t>
            </a:r>
            <a:r>
              <a:rPr lang="en-US" sz="2400" b="1" dirty="0" err="1">
                <a:effectLst>
                  <a:outerShdw blurRad="38100" dist="38100" dir="2700000" algn="tl">
                    <a:srgbClr val="000000"/>
                  </a:outerShdw>
                </a:effectLst>
              </a:rPr>
              <a:t>Lênin</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và</a:t>
            </a:r>
            <a:r>
              <a:rPr lang="en-US" sz="2400" b="1" dirty="0">
                <a:effectLst>
                  <a:outerShdw blurRad="38100" dist="38100" dir="2700000" algn="tl">
                    <a:srgbClr val="000000"/>
                  </a:outerShdw>
                </a:effectLst>
              </a:rPr>
              <a:t> TT. HCM </a:t>
            </a:r>
            <a:r>
              <a:rPr lang="en-US" sz="2400" b="1" dirty="0" err="1">
                <a:effectLst>
                  <a:outerShdw blurRad="38100" dist="38100" dir="2700000" algn="tl">
                    <a:srgbClr val="000000"/>
                  </a:outerShdw>
                </a:effectLst>
              </a:rPr>
              <a:t>làm</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nền</a:t>
            </a:r>
            <a:r>
              <a:rPr lang="en-US" sz="2400" b="1" dirty="0">
                <a:effectLst>
                  <a:outerShdw blurRad="38100" dist="38100" dir="2700000" algn="tl">
                    <a:srgbClr val="000000"/>
                  </a:outerShdw>
                </a:effectLst>
              </a:rPr>
              <a:t> </a:t>
            </a:r>
            <a:r>
              <a:rPr lang="en-US" sz="2400" b="1" err="1">
                <a:effectLst>
                  <a:outerShdw blurRad="38100" dist="38100" dir="2700000" algn="tl">
                    <a:srgbClr val="000000"/>
                  </a:outerShdw>
                </a:effectLst>
              </a:rPr>
              <a:t>tảng</a:t>
            </a:r>
            <a:r>
              <a:rPr lang="en-US" sz="2400" b="1">
                <a:effectLst>
                  <a:outerShdw blurRad="38100" dist="38100" dir="2700000" algn="tl">
                    <a:srgbClr val="000000"/>
                  </a:outerShdw>
                </a:effectLst>
              </a:rPr>
              <a:t> TT</a:t>
            </a:r>
            <a:endParaRPr lang="en-US" sz="2400" b="1" dirty="0">
              <a:effectLst>
                <a:outerShdw blurRad="38100" dist="38100" dir="2700000" algn="tl">
                  <a:srgbClr val="000000"/>
                </a:outerShdw>
              </a:effectLst>
            </a:endParaRPr>
          </a:p>
          <a:p>
            <a:pPr marL="342900" indent="-342900" algn="just">
              <a:spcBef>
                <a:spcPct val="50000"/>
              </a:spcBef>
              <a:defRPr/>
            </a:pPr>
            <a:r>
              <a:rPr lang="en-US" sz="2400" b="1" dirty="0">
                <a:effectLst>
                  <a:outerShdw blurRad="38100" dist="38100" dir="2700000" algn="tl">
                    <a:srgbClr val="000000"/>
                  </a:outerShdw>
                </a:effectLst>
                <a:sym typeface="Wingdings"/>
              </a:rPr>
              <a: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Có</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sự</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hỗ</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trợ</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của</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phương</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tiện</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vật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chất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kỹ</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thuật</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hiện</a:t>
            </a:r>
            <a:r>
              <a:rPr lang="en-US" sz="2400" b="1" dirty="0">
                <a:effectLst>
                  <a:outerShdw blurRad="38100" dist="38100" dir="2700000" algn="tl">
                    <a:srgbClr val="000000"/>
                  </a:outerShdw>
                </a:effectLst>
              </a:rPr>
              <a:t> </a:t>
            </a:r>
            <a:r>
              <a:rPr lang="en-US" sz="2400" b="1" dirty="0" err="1">
                <a:effectLst>
                  <a:outerShdw blurRad="38100" dist="38100" dir="2700000" algn="tl">
                    <a:srgbClr val="000000"/>
                  </a:outerShdw>
                </a:effectLst>
              </a:rPr>
              <a:t>đại</a:t>
            </a:r>
            <a:r>
              <a:rPr lang="en-US" sz="2400" b="1" dirty="0">
                <a:effectLst>
                  <a:outerShdw blurRad="38100" dist="38100" dir="2700000" algn="tl">
                    <a:srgbClr val="000000"/>
                  </a:outerShdw>
                </a:effectLst>
              </a:rPr>
              <a:t>…</a:t>
            </a:r>
          </a:p>
        </p:txBody>
      </p:sp>
      <p:sp>
        <p:nvSpPr>
          <p:cNvPr id="4" name="Rectangle 3"/>
          <p:cNvSpPr/>
          <p:nvPr/>
        </p:nvSpPr>
        <p:spPr>
          <a:xfrm>
            <a:off x="838200" y="1066800"/>
            <a:ext cx="6697667" cy="523220"/>
          </a:xfrm>
          <a:prstGeom prst="rect">
            <a:avLst/>
          </a:prstGeom>
        </p:spPr>
        <p:txBody>
          <a:bodyPr wrap="none">
            <a:spAutoFit/>
          </a:bodyPr>
          <a:lstStyle/>
          <a:p>
            <a:pPr marL="514350" indent="-514350" algn="just">
              <a:spcBef>
                <a:spcPct val="50000"/>
              </a:spcBef>
              <a:buFontTx/>
              <a:buAutoNum type="arabicPeriod"/>
              <a:defRPr/>
            </a:pPr>
            <a:r>
              <a:rPr lang="en-US" sz="2800" b="1" smtClean="0">
                <a:solidFill>
                  <a:srgbClr val="00FF00"/>
                </a:solidFill>
                <a:effectLst>
                  <a:outerShdw blurRad="38100" dist="38100" dir="2700000" algn="tl">
                    <a:srgbClr val="000000"/>
                  </a:outerShdw>
                </a:effectLst>
              </a:rPr>
              <a:t>Tính chất tiên tiến của nền văn hóa</a:t>
            </a:r>
            <a:endParaRPr lang="en-US" sz="2800" b="1" dirty="0">
              <a:solidFill>
                <a:srgbClr val="00FF00"/>
              </a:solidFill>
              <a:effectLst>
                <a:outerShdw blurRad="38100" dist="38100" dir="2700000" algn="tl">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nodeType="clickEffect">
                                  <p:stCondLst>
                                    <p:cond delay="0"/>
                                  </p:stCondLst>
                                  <p:childTnLst>
                                    <p:set>
                                      <p:cBhvr>
                                        <p:cTn id="13" dur="1" fill="hold">
                                          <p:stCondLst>
                                            <p:cond delay="0"/>
                                          </p:stCondLst>
                                        </p:cTn>
                                        <p:tgtEl>
                                          <p:spTgt spid="126981">
                                            <p:txEl>
                                              <p:pRg st="0" end="0"/>
                                            </p:txEl>
                                          </p:spTgt>
                                        </p:tgtEl>
                                        <p:attrNameLst>
                                          <p:attrName>style.visibility</p:attrName>
                                        </p:attrNameLst>
                                      </p:cBhvr>
                                      <p:to>
                                        <p:strVal val="visible"/>
                                      </p:to>
                                    </p:set>
                                    <p:animEffect transition="in" filter="fade">
                                      <p:cBhvr>
                                        <p:cTn id="14" dur="1000"/>
                                        <p:tgtEl>
                                          <p:spTgt spid="126981">
                                            <p:txEl>
                                              <p:pRg st="0" end="0"/>
                                            </p:txEl>
                                          </p:spTgt>
                                        </p:tgtEl>
                                      </p:cBhvr>
                                    </p:animEffect>
                                    <p:anim calcmode="lin" valueType="num">
                                      <p:cBhvr>
                                        <p:cTn id="15" dur="1000" fill="hold"/>
                                        <p:tgtEl>
                                          <p:spTgt spid="126981">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126981">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126981">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7" presetClass="entr" presetSubtype="0" fill="hold" nodeType="clickEffect">
                                  <p:stCondLst>
                                    <p:cond delay="0"/>
                                  </p:stCondLst>
                                  <p:childTnLst>
                                    <p:set>
                                      <p:cBhvr>
                                        <p:cTn id="21" dur="1" fill="hold">
                                          <p:stCondLst>
                                            <p:cond delay="0"/>
                                          </p:stCondLst>
                                        </p:cTn>
                                        <p:tgtEl>
                                          <p:spTgt spid="126981">
                                            <p:txEl>
                                              <p:pRg st="1" end="1"/>
                                            </p:txEl>
                                          </p:spTgt>
                                        </p:tgtEl>
                                        <p:attrNameLst>
                                          <p:attrName>style.visibility</p:attrName>
                                        </p:attrNameLst>
                                      </p:cBhvr>
                                      <p:to>
                                        <p:strVal val="visible"/>
                                      </p:to>
                                    </p:set>
                                    <p:animEffect transition="in" filter="fade">
                                      <p:cBhvr>
                                        <p:cTn id="22" dur="1000"/>
                                        <p:tgtEl>
                                          <p:spTgt spid="126981">
                                            <p:txEl>
                                              <p:pRg st="1" end="1"/>
                                            </p:txEl>
                                          </p:spTgt>
                                        </p:tgtEl>
                                      </p:cBhvr>
                                    </p:animEffect>
                                    <p:anim calcmode="lin" valueType="num">
                                      <p:cBhvr>
                                        <p:cTn id="23" dur="1000" fill="hold"/>
                                        <p:tgtEl>
                                          <p:spTgt spid="126981">
                                            <p:txEl>
                                              <p:pRg st="1" end="1"/>
                                            </p:txEl>
                                          </p:spTgt>
                                        </p:tgtEl>
                                        <p:attrNameLst>
                                          <p:attrName>ppt_x</p:attrName>
                                        </p:attrNameLst>
                                      </p:cBhvr>
                                      <p:tavLst>
                                        <p:tav tm="0">
                                          <p:val>
                                            <p:strVal val="#ppt_x"/>
                                          </p:val>
                                        </p:tav>
                                        <p:tav tm="100000">
                                          <p:val>
                                            <p:strVal val="#ppt_x"/>
                                          </p:val>
                                        </p:tav>
                                      </p:tavLst>
                                    </p:anim>
                                    <p:anim calcmode="lin" valueType="num">
                                      <p:cBhvr>
                                        <p:cTn id="24" dur="900" decel="100000" fill="hold"/>
                                        <p:tgtEl>
                                          <p:spTgt spid="126981">
                                            <p:txEl>
                                              <p:pRg st="1" end="1"/>
                                            </p:txEl>
                                          </p:spTgt>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126981">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5" presetClass="entr" presetSubtype="0" fill="hold" nodeType="clickEffect">
                                  <p:stCondLst>
                                    <p:cond delay="0"/>
                                  </p:stCondLst>
                                  <p:childTnLst>
                                    <p:set>
                                      <p:cBhvr>
                                        <p:cTn id="29" dur="1" fill="hold">
                                          <p:stCondLst>
                                            <p:cond delay="0"/>
                                          </p:stCondLst>
                                        </p:cTn>
                                        <p:tgtEl>
                                          <p:spTgt spid="126981">
                                            <p:txEl>
                                              <p:pRg st="2" end="2"/>
                                            </p:txEl>
                                          </p:spTgt>
                                        </p:tgtEl>
                                        <p:attrNameLst>
                                          <p:attrName>style.visibility</p:attrName>
                                        </p:attrNameLst>
                                      </p:cBhvr>
                                      <p:to>
                                        <p:strVal val="visible"/>
                                      </p:to>
                                    </p:set>
                                    <p:anim calcmode="lin" valueType="num">
                                      <p:cBhvr>
                                        <p:cTn id="30" dur="1000" fill="hold"/>
                                        <p:tgtEl>
                                          <p:spTgt spid="126981">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126981">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126981">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126981">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4" fill="hold">
                      <p:stCondLst>
                        <p:cond delay="indefinite"/>
                      </p:stCondLst>
                      <p:childTnLst>
                        <p:par>
                          <p:cTn id="35" fill="hold">
                            <p:stCondLst>
                              <p:cond delay="0"/>
                            </p:stCondLst>
                            <p:childTnLst>
                              <p:par>
                                <p:cTn id="36" presetID="15" presetClass="entr" presetSubtype="0" fill="hold" nodeType="clickEffect">
                                  <p:stCondLst>
                                    <p:cond delay="0"/>
                                  </p:stCondLst>
                                  <p:childTnLst>
                                    <p:set>
                                      <p:cBhvr>
                                        <p:cTn id="37" dur="1" fill="hold">
                                          <p:stCondLst>
                                            <p:cond delay="0"/>
                                          </p:stCondLst>
                                        </p:cTn>
                                        <p:tgtEl>
                                          <p:spTgt spid="126981">
                                            <p:txEl>
                                              <p:pRg st="3" end="3"/>
                                            </p:txEl>
                                          </p:spTgt>
                                        </p:tgtEl>
                                        <p:attrNameLst>
                                          <p:attrName>style.visibility</p:attrName>
                                        </p:attrNameLst>
                                      </p:cBhvr>
                                      <p:to>
                                        <p:strVal val="visible"/>
                                      </p:to>
                                    </p:set>
                                    <p:anim calcmode="lin" valueType="num">
                                      <p:cBhvr>
                                        <p:cTn id="38" dur="1000" fill="hold"/>
                                        <p:tgtEl>
                                          <p:spTgt spid="126981">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126981">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126981">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126981">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2" fill="hold">
                      <p:stCondLst>
                        <p:cond delay="indefinite"/>
                      </p:stCondLst>
                      <p:childTnLst>
                        <p:par>
                          <p:cTn id="43" fill="hold">
                            <p:stCondLst>
                              <p:cond delay="0"/>
                            </p:stCondLst>
                            <p:childTnLst>
                              <p:par>
                                <p:cTn id="44" presetID="15" presetClass="entr" presetSubtype="0" fill="hold" nodeType="clickEffect">
                                  <p:stCondLst>
                                    <p:cond delay="0"/>
                                  </p:stCondLst>
                                  <p:childTnLst>
                                    <p:set>
                                      <p:cBhvr>
                                        <p:cTn id="45" dur="1" fill="hold">
                                          <p:stCondLst>
                                            <p:cond delay="0"/>
                                          </p:stCondLst>
                                        </p:cTn>
                                        <p:tgtEl>
                                          <p:spTgt spid="126981">
                                            <p:txEl>
                                              <p:pRg st="4" end="4"/>
                                            </p:txEl>
                                          </p:spTgt>
                                        </p:tgtEl>
                                        <p:attrNameLst>
                                          <p:attrName>style.visibility</p:attrName>
                                        </p:attrNameLst>
                                      </p:cBhvr>
                                      <p:to>
                                        <p:strVal val="visible"/>
                                      </p:to>
                                    </p:set>
                                    <p:anim calcmode="lin" valueType="num">
                                      <p:cBhvr>
                                        <p:cTn id="46" dur="1000" fill="hold"/>
                                        <p:tgtEl>
                                          <p:spTgt spid="126981">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126981">
                                            <p:txEl>
                                              <p:pRg st="4" end="4"/>
                                            </p:txEl>
                                          </p:spTgt>
                                        </p:tgtEl>
                                        <p:attrNameLst>
                                          <p:attrName>ppt_h</p:attrName>
                                        </p:attrNameLst>
                                      </p:cBhvr>
                                      <p:tavLst>
                                        <p:tav tm="0">
                                          <p:val>
                                            <p:fltVal val="0"/>
                                          </p:val>
                                        </p:tav>
                                        <p:tav tm="100000">
                                          <p:val>
                                            <p:strVal val="#ppt_h"/>
                                          </p:val>
                                        </p:tav>
                                      </p:tavLst>
                                    </p:anim>
                                    <p:anim calcmode="lin" valueType="num">
                                      <p:cBhvr>
                                        <p:cTn id="48" dur="1000" fill="hold"/>
                                        <p:tgtEl>
                                          <p:spTgt spid="126981">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26981">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15" presetClass="entr" presetSubtype="0" fill="hold" nodeType="clickEffect">
                                  <p:stCondLst>
                                    <p:cond delay="0"/>
                                  </p:stCondLst>
                                  <p:childTnLst>
                                    <p:set>
                                      <p:cBhvr>
                                        <p:cTn id="53" dur="1" fill="hold">
                                          <p:stCondLst>
                                            <p:cond delay="0"/>
                                          </p:stCondLst>
                                        </p:cTn>
                                        <p:tgtEl>
                                          <p:spTgt spid="126981">
                                            <p:txEl>
                                              <p:pRg st="5" end="5"/>
                                            </p:txEl>
                                          </p:spTgt>
                                        </p:tgtEl>
                                        <p:attrNameLst>
                                          <p:attrName>style.visibility</p:attrName>
                                        </p:attrNameLst>
                                      </p:cBhvr>
                                      <p:to>
                                        <p:strVal val="visible"/>
                                      </p:to>
                                    </p:set>
                                    <p:anim calcmode="lin" valueType="num">
                                      <p:cBhvr>
                                        <p:cTn id="54" dur="1000" fill="hold"/>
                                        <p:tgtEl>
                                          <p:spTgt spid="126981">
                                            <p:txEl>
                                              <p:pRg st="5" end="5"/>
                                            </p:txEl>
                                          </p:spTgt>
                                        </p:tgtEl>
                                        <p:attrNameLst>
                                          <p:attrName>ppt_w</p:attrName>
                                        </p:attrNameLst>
                                      </p:cBhvr>
                                      <p:tavLst>
                                        <p:tav tm="0">
                                          <p:val>
                                            <p:fltVal val="0"/>
                                          </p:val>
                                        </p:tav>
                                        <p:tav tm="100000">
                                          <p:val>
                                            <p:strVal val="#ppt_w"/>
                                          </p:val>
                                        </p:tav>
                                      </p:tavLst>
                                    </p:anim>
                                    <p:anim calcmode="lin" valueType="num">
                                      <p:cBhvr>
                                        <p:cTn id="55" dur="1000" fill="hold"/>
                                        <p:tgtEl>
                                          <p:spTgt spid="126981">
                                            <p:txEl>
                                              <p:pRg st="5" end="5"/>
                                            </p:txEl>
                                          </p:spTgt>
                                        </p:tgtEl>
                                        <p:attrNameLst>
                                          <p:attrName>ppt_h</p:attrName>
                                        </p:attrNameLst>
                                      </p:cBhvr>
                                      <p:tavLst>
                                        <p:tav tm="0">
                                          <p:val>
                                            <p:fltVal val="0"/>
                                          </p:val>
                                        </p:tav>
                                        <p:tav tm="100000">
                                          <p:val>
                                            <p:strVal val="#ppt_h"/>
                                          </p:val>
                                        </p:tav>
                                      </p:tavLst>
                                    </p:anim>
                                    <p:anim calcmode="lin" valueType="num">
                                      <p:cBhvr>
                                        <p:cTn id="56" dur="1000" fill="hold"/>
                                        <p:tgtEl>
                                          <p:spTgt spid="126981">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57" dur="1000" fill="hold"/>
                                        <p:tgtEl>
                                          <p:spTgt spid="126981">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rrowheads="1"/>
          </p:cNvSpPr>
          <p:nvPr>
            <p:ph type="title"/>
          </p:nvPr>
        </p:nvSpPr>
        <p:spPr>
          <a:xfrm>
            <a:off x="0" y="228600"/>
            <a:ext cx="9144000" cy="685800"/>
          </a:xfrm>
        </p:spPr>
        <p:txBody>
          <a:bodyPr/>
          <a:lstStyle/>
          <a:p>
            <a:pPr marL="1016000" indent="-1016000" algn="l" eaLnBrk="1" hangingPunct="1"/>
            <a:r>
              <a:rPr lang="en-US" sz="3200" b="0" smtClean="0">
                <a:solidFill>
                  <a:srgbClr val="FFFF00"/>
                </a:solidFill>
                <a:effectLst/>
                <a:latin typeface="Times New Roman" pitchFamily="18" charset="0"/>
              </a:rPr>
              <a:t>II. Đặc trưng cơ bản của nền VHVN TT, ĐĐBSDT </a:t>
            </a:r>
          </a:p>
        </p:txBody>
      </p:sp>
      <p:sp>
        <p:nvSpPr>
          <p:cNvPr id="93187" name="Rectangle 3"/>
          <p:cNvSpPr>
            <a:spLocks noGrp="1" noChangeArrowheads="1"/>
          </p:cNvSpPr>
          <p:nvPr>
            <p:ph idx="1"/>
          </p:nvPr>
        </p:nvSpPr>
        <p:spPr>
          <a:xfrm>
            <a:off x="0" y="990600"/>
            <a:ext cx="8915400" cy="5715000"/>
          </a:xfrm>
        </p:spPr>
        <p:txBody>
          <a:bodyPr/>
          <a:lstStyle/>
          <a:p>
            <a:pPr marL="609600" indent="-609600" eaLnBrk="1" hangingPunct="1">
              <a:lnSpc>
                <a:spcPts val="5000"/>
              </a:lnSpc>
              <a:buFont typeface="Wingdings" pitchFamily="2" charset="2"/>
              <a:buNone/>
              <a:defRPr/>
            </a:pPr>
            <a:r>
              <a:rPr lang="en-US" b="1" dirty="0" smtClean="0">
                <a:solidFill>
                  <a:srgbClr val="00FF00"/>
                </a:solidFill>
              </a:rPr>
              <a:t>1. </a:t>
            </a:r>
            <a:r>
              <a:rPr lang="en-US" b="1" dirty="0" err="1" smtClean="0">
                <a:solidFill>
                  <a:srgbClr val="00FF00"/>
                </a:solidFill>
              </a:rPr>
              <a:t>Tính</a:t>
            </a:r>
            <a:r>
              <a:rPr lang="en-US" b="1" dirty="0" smtClean="0">
                <a:solidFill>
                  <a:srgbClr val="00FF00"/>
                </a:solidFill>
              </a:rPr>
              <a:t> </a:t>
            </a:r>
            <a:r>
              <a:rPr lang="en-US" b="1" dirty="0" err="1" smtClean="0">
                <a:solidFill>
                  <a:srgbClr val="00FF00"/>
                </a:solidFill>
              </a:rPr>
              <a:t>chất</a:t>
            </a:r>
            <a:r>
              <a:rPr lang="en-US" b="1" dirty="0" smtClean="0">
                <a:solidFill>
                  <a:srgbClr val="00FF00"/>
                </a:solidFill>
              </a:rPr>
              <a:t> </a:t>
            </a:r>
            <a:r>
              <a:rPr lang="en-US" b="1" dirty="0" err="1" smtClean="0">
                <a:solidFill>
                  <a:srgbClr val="00FF00"/>
                </a:solidFill>
              </a:rPr>
              <a:t>tiên</a:t>
            </a:r>
            <a:r>
              <a:rPr lang="en-US" b="1" dirty="0" smtClean="0">
                <a:solidFill>
                  <a:srgbClr val="00FF00"/>
                </a:solidFill>
              </a:rPr>
              <a:t> </a:t>
            </a:r>
            <a:r>
              <a:rPr lang="en-US" b="1" dirty="0" err="1" smtClean="0">
                <a:solidFill>
                  <a:srgbClr val="00FF00"/>
                </a:solidFill>
              </a:rPr>
              <a:t>tiến</a:t>
            </a:r>
            <a:r>
              <a:rPr lang="en-US" b="1" dirty="0" smtClean="0">
                <a:solidFill>
                  <a:srgbClr val="00FF00"/>
                </a:solidFill>
              </a:rPr>
              <a:t> </a:t>
            </a:r>
            <a:r>
              <a:rPr lang="en-US" b="1" dirty="0" err="1" smtClean="0">
                <a:solidFill>
                  <a:srgbClr val="00FF00"/>
                </a:solidFill>
              </a:rPr>
              <a:t>của</a:t>
            </a:r>
            <a:r>
              <a:rPr lang="en-US" b="1" dirty="0" smtClean="0">
                <a:solidFill>
                  <a:srgbClr val="00FF00"/>
                </a:solidFill>
              </a:rPr>
              <a:t> </a:t>
            </a:r>
            <a:r>
              <a:rPr lang="en-US" b="1" dirty="0" err="1" smtClean="0">
                <a:solidFill>
                  <a:srgbClr val="00FF00"/>
                </a:solidFill>
              </a:rPr>
              <a:t>nền</a:t>
            </a:r>
            <a:r>
              <a:rPr lang="en-US" b="1" dirty="0" smtClean="0">
                <a:solidFill>
                  <a:srgbClr val="00FF00"/>
                </a:solidFill>
              </a:rPr>
              <a:t> </a:t>
            </a:r>
            <a:r>
              <a:rPr lang="en-US" b="1" dirty="0" err="1" smtClean="0">
                <a:solidFill>
                  <a:srgbClr val="00FF00"/>
                </a:solidFill>
              </a:rPr>
              <a:t>văn</a:t>
            </a:r>
            <a:r>
              <a:rPr lang="en-US" b="1" dirty="0" smtClean="0">
                <a:solidFill>
                  <a:srgbClr val="00FF00"/>
                </a:solidFill>
              </a:rPr>
              <a:t> </a:t>
            </a:r>
            <a:r>
              <a:rPr lang="en-US" b="1" dirty="0" err="1" smtClean="0">
                <a:solidFill>
                  <a:srgbClr val="00FF00"/>
                </a:solidFill>
              </a:rPr>
              <a:t>hóa</a:t>
            </a:r>
            <a:endParaRPr lang="en-US" b="1" dirty="0" smtClean="0">
              <a:solidFill>
                <a:srgbClr val="00FF00"/>
              </a:solidFill>
            </a:endParaRPr>
          </a:p>
          <a:p>
            <a:pPr marL="609600" indent="-609600" eaLnBrk="1" hangingPunct="1">
              <a:lnSpc>
                <a:spcPts val="5000"/>
              </a:lnSpc>
              <a:buFont typeface="Wingdings" pitchFamily="2" charset="2"/>
              <a:buNone/>
              <a:defRPr/>
            </a:pPr>
            <a:r>
              <a:rPr lang="en-US" smtClean="0">
                <a:effectLst/>
              </a:rPr>
              <a:t>	- Yêu </a:t>
            </a:r>
            <a:r>
              <a:rPr lang="en-US" err="1" smtClean="0">
                <a:effectLst/>
              </a:rPr>
              <a:t>nước</a:t>
            </a:r>
            <a:r>
              <a:rPr lang="en-US" smtClean="0">
                <a:effectLst/>
              </a:rPr>
              <a:t> và tiến </a:t>
            </a:r>
            <a:r>
              <a:rPr lang="en-US" dirty="0" err="1" smtClean="0">
                <a:effectLst/>
              </a:rPr>
              <a:t>bộ</a:t>
            </a:r>
            <a:r>
              <a:rPr lang="en-US" dirty="0" smtClean="0">
                <a:effectLst/>
              </a:rPr>
              <a:t>: </a:t>
            </a:r>
            <a:r>
              <a:rPr lang="en-US" dirty="0" err="1" smtClean="0">
                <a:effectLst/>
              </a:rPr>
              <a:t>độc</a:t>
            </a:r>
            <a:r>
              <a:rPr lang="en-US" dirty="0" smtClean="0">
                <a:effectLst/>
              </a:rPr>
              <a:t> </a:t>
            </a:r>
            <a:r>
              <a:rPr lang="en-US" dirty="0" err="1" smtClean="0">
                <a:effectLst/>
              </a:rPr>
              <a:t>lập</a:t>
            </a:r>
            <a:r>
              <a:rPr lang="en-US" dirty="0" smtClean="0">
                <a:effectLst/>
              </a:rPr>
              <a:t> </a:t>
            </a:r>
            <a:r>
              <a:rPr lang="en-US" dirty="0" err="1" smtClean="0">
                <a:effectLst/>
              </a:rPr>
              <a:t>dân</a:t>
            </a:r>
            <a:r>
              <a:rPr lang="en-US" dirty="0" smtClean="0">
                <a:effectLst/>
              </a:rPr>
              <a:t> </a:t>
            </a:r>
            <a:r>
              <a:rPr lang="en-US" dirty="0" err="1" smtClean="0">
                <a:effectLst/>
              </a:rPr>
              <a:t>tộc</a:t>
            </a:r>
            <a:r>
              <a:rPr lang="en-US" dirty="0" smtClean="0">
                <a:effectLst/>
              </a:rPr>
              <a:t> + CNXH </a:t>
            </a:r>
            <a:r>
              <a:rPr lang="en-US" dirty="0" err="1" smtClean="0">
                <a:effectLst/>
              </a:rPr>
              <a:t>trên</a:t>
            </a:r>
            <a:r>
              <a:rPr lang="en-US" dirty="0" smtClean="0">
                <a:effectLst/>
              </a:rPr>
              <a:t> </a:t>
            </a:r>
            <a:r>
              <a:rPr lang="en-US" dirty="0" err="1" smtClean="0">
                <a:effectLst/>
              </a:rPr>
              <a:t>nền</a:t>
            </a:r>
            <a:r>
              <a:rPr lang="en-US" dirty="0" smtClean="0">
                <a:effectLst/>
              </a:rPr>
              <a:t> </a:t>
            </a:r>
            <a:r>
              <a:rPr lang="en-US" dirty="0" err="1" smtClean="0">
                <a:effectLst/>
              </a:rPr>
              <a:t>tảng</a:t>
            </a:r>
            <a:r>
              <a:rPr lang="en-US" dirty="0" smtClean="0">
                <a:effectLst/>
              </a:rPr>
              <a:t> CN </a:t>
            </a:r>
            <a:r>
              <a:rPr lang="en-US" dirty="0" err="1" smtClean="0">
                <a:effectLst/>
              </a:rPr>
              <a:t>Mác</a:t>
            </a:r>
            <a:r>
              <a:rPr lang="en-US" dirty="0" smtClean="0">
                <a:effectLst/>
              </a:rPr>
              <a:t> – </a:t>
            </a:r>
            <a:r>
              <a:rPr lang="en-US" dirty="0" err="1" smtClean="0">
                <a:effectLst/>
              </a:rPr>
              <a:t>Lênin</a:t>
            </a:r>
            <a:r>
              <a:rPr lang="en-US" dirty="0" smtClean="0">
                <a:effectLst/>
              </a:rPr>
              <a:t> </a:t>
            </a:r>
            <a:r>
              <a:rPr lang="en-US" dirty="0" err="1" smtClean="0">
                <a:effectLst/>
              </a:rPr>
              <a:t>và</a:t>
            </a:r>
            <a:r>
              <a:rPr lang="en-US" dirty="0" smtClean="0">
                <a:effectLst/>
              </a:rPr>
              <a:t> TT. HCM;</a:t>
            </a:r>
          </a:p>
          <a:p>
            <a:pPr marL="609600" indent="-609600" eaLnBrk="1" hangingPunct="1">
              <a:lnSpc>
                <a:spcPts val="5000"/>
              </a:lnSpc>
              <a:buFont typeface="Wingdings" pitchFamily="2" charset="2"/>
              <a:buNone/>
              <a:defRPr/>
            </a:pPr>
            <a:r>
              <a:rPr lang="en-US" smtClean="0">
                <a:effectLst/>
              </a:rPr>
              <a:t>	- Thấm </a:t>
            </a:r>
            <a:r>
              <a:rPr lang="en-US" dirty="0" err="1" smtClean="0">
                <a:effectLst/>
              </a:rPr>
              <a:t>nhuần</a:t>
            </a:r>
            <a:r>
              <a:rPr lang="en-US" dirty="0" smtClean="0">
                <a:effectLst/>
              </a:rPr>
              <a:t> </a:t>
            </a:r>
            <a:r>
              <a:rPr lang="en-US" dirty="0" err="1" smtClean="0">
                <a:effectLst/>
              </a:rPr>
              <a:t>chủ</a:t>
            </a:r>
            <a:r>
              <a:rPr lang="en-US" dirty="0" smtClean="0">
                <a:effectLst/>
              </a:rPr>
              <a:t> </a:t>
            </a:r>
            <a:r>
              <a:rPr lang="en-US" dirty="0" err="1" smtClean="0">
                <a:effectLst/>
              </a:rPr>
              <a:t>nghĩa</a:t>
            </a:r>
            <a:r>
              <a:rPr lang="en-US" dirty="0" smtClean="0">
                <a:effectLst/>
              </a:rPr>
              <a:t> </a:t>
            </a:r>
            <a:r>
              <a:rPr lang="en-US" err="1" smtClean="0">
                <a:effectLst/>
              </a:rPr>
              <a:t>nhân</a:t>
            </a:r>
            <a:r>
              <a:rPr lang="en-US" smtClean="0">
                <a:effectLst/>
              </a:rPr>
              <a:t> văn cách mạng;</a:t>
            </a:r>
            <a:endParaRPr lang="en-US" dirty="0" smtClean="0">
              <a:effectLst/>
            </a:endParaRPr>
          </a:p>
          <a:p>
            <a:pPr marL="609600" indent="-609600" eaLnBrk="1" hangingPunct="1">
              <a:lnSpc>
                <a:spcPts val="5000"/>
              </a:lnSpc>
              <a:buFont typeface="Wingdings" pitchFamily="2" charset="2"/>
              <a:buNone/>
              <a:defRPr/>
            </a:pPr>
            <a:r>
              <a:rPr lang="en-US" smtClean="0">
                <a:effectLst/>
              </a:rPr>
              <a:t>	- Mang tinh thần dân chủ;</a:t>
            </a:r>
            <a:endParaRPr lang="en-US" dirty="0" smtClean="0">
              <a:effectLst/>
            </a:endParaRPr>
          </a:p>
          <a:p>
            <a:pPr marL="609600" indent="-609600" eaLnBrk="1" hangingPunct="1">
              <a:lnSpc>
                <a:spcPts val="5000"/>
              </a:lnSpc>
              <a:buFont typeface="Wingdings" pitchFamily="2" charset="2"/>
              <a:buNone/>
              <a:defRPr/>
            </a:pPr>
            <a:r>
              <a:rPr lang="en-US" smtClean="0">
                <a:effectLst/>
              </a:rPr>
              <a:t>	- Mang </a:t>
            </a:r>
            <a:r>
              <a:rPr lang="en-US" err="1" smtClean="0">
                <a:effectLst/>
              </a:rPr>
              <a:t>tính</a:t>
            </a:r>
            <a:r>
              <a:rPr lang="en-US" smtClean="0">
                <a:effectLst/>
              </a:rPr>
              <a:t> khoa học;</a:t>
            </a:r>
            <a:endParaRPr lang="en-US" dirty="0" smtClean="0">
              <a:effectLst/>
            </a:endParaRPr>
          </a:p>
          <a:p>
            <a:pPr marL="609600" indent="-609600" eaLnBrk="1" hangingPunct="1">
              <a:lnSpc>
                <a:spcPts val="5000"/>
              </a:lnSpc>
              <a:buFont typeface="Wingdings" pitchFamily="2" charset="2"/>
              <a:buNone/>
              <a:defRPr/>
            </a:pPr>
            <a:r>
              <a:rPr lang="en-US" sz="2800" smtClean="0">
                <a:effectLst/>
              </a:rPr>
              <a:t>	</a:t>
            </a:r>
            <a:r>
              <a:rPr lang="en-US" smtClean="0">
                <a:effectLst/>
              </a:rPr>
              <a:t>- Thể hiện ở hình thức biểu hiện, phương tiện chuyển tải nội dung.</a:t>
            </a:r>
            <a:endParaRPr lang="en-US" dirty="0" smtClean="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box(out)">
                                      <p:cBhvr>
                                        <p:cTn id="7" dur="500"/>
                                        <p:tgtEl>
                                          <p:spTgt spid="9318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93187">
                                            <p:txEl>
                                              <p:pRg st="0" end="0"/>
                                            </p:txEl>
                                          </p:spTgt>
                                        </p:tgtEl>
                                        <p:attrNameLst>
                                          <p:attrName>style.visibility</p:attrName>
                                        </p:attrNameLst>
                                      </p:cBhvr>
                                      <p:to>
                                        <p:strVal val="visible"/>
                                      </p:to>
                                    </p:set>
                                    <p:animEffect transition="in" filter="slide(fromBottom)">
                                      <p:cBhvr>
                                        <p:cTn id="12" dur="1000"/>
                                        <p:tgtEl>
                                          <p:spTgt spid="9318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3187">
                                            <p:txEl>
                                              <p:pRg st="1" end="1"/>
                                            </p:txEl>
                                          </p:spTgt>
                                        </p:tgtEl>
                                        <p:attrNameLst>
                                          <p:attrName>style.visibility</p:attrName>
                                        </p:attrNameLst>
                                      </p:cBhvr>
                                      <p:to>
                                        <p:strVal val="visible"/>
                                      </p:to>
                                    </p:set>
                                    <p:animEffect transition="in" filter="wipe(left)">
                                      <p:cBhvr>
                                        <p:cTn id="17" dur="1000"/>
                                        <p:tgtEl>
                                          <p:spTgt spid="9318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3187">
                                            <p:txEl>
                                              <p:pRg st="2" end="2"/>
                                            </p:txEl>
                                          </p:spTgt>
                                        </p:tgtEl>
                                        <p:attrNameLst>
                                          <p:attrName>style.visibility</p:attrName>
                                        </p:attrNameLst>
                                      </p:cBhvr>
                                      <p:to>
                                        <p:strVal val="visible"/>
                                      </p:to>
                                    </p:set>
                                    <p:animEffect transition="in" filter="wipe(left)">
                                      <p:cBhvr>
                                        <p:cTn id="22" dur="500"/>
                                        <p:tgtEl>
                                          <p:spTgt spid="9318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3187">
                                            <p:txEl>
                                              <p:pRg st="3" end="3"/>
                                            </p:txEl>
                                          </p:spTgt>
                                        </p:tgtEl>
                                        <p:attrNameLst>
                                          <p:attrName>style.visibility</p:attrName>
                                        </p:attrNameLst>
                                      </p:cBhvr>
                                      <p:to>
                                        <p:strVal val="visible"/>
                                      </p:to>
                                    </p:set>
                                    <p:animEffect transition="in" filter="wipe(left)">
                                      <p:cBhvr>
                                        <p:cTn id="27" dur="500"/>
                                        <p:tgtEl>
                                          <p:spTgt spid="9318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3187">
                                            <p:txEl>
                                              <p:pRg st="4" end="4"/>
                                            </p:txEl>
                                          </p:spTgt>
                                        </p:tgtEl>
                                        <p:attrNameLst>
                                          <p:attrName>style.visibility</p:attrName>
                                        </p:attrNameLst>
                                      </p:cBhvr>
                                      <p:to>
                                        <p:strVal val="visible"/>
                                      </p:to>
                                    </p:set>
                                    <p:animEffect transition="in" filter="wipe(left)">
                                      <p:cBhvr>
                                        <p:cTn id="32" dur="500"/>
                                        <p:tgtEl>
                                          <p:spTgt spid="9318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Effect transition="in" filter="wipe(left)">
                                      <p:cBhvr>
                                        <p:cTn id="37" dur="1000"/>
                                        <p:tgtEl>
                                          <p:spTgt spid="9318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idx="1"/>
          </p:nvPr>
        </p:nvSpPr>
        <p:spPr>
          <a:xfrm>
            <a:off x="0" y="1905000"/>
            <a:ext cx="8991600" cy="4953000"/>
          </a:xfrm>
        </p:spPr>
        <p:txBody>
          <a:bodyPr/>
          <a:lstStyle/>
          <a:p>
            <a:pPr algn="ctr" eaLnBrk="1" hangingPunct="1">
              <a:lnSpc>
                <a:spcPct val="90000"/>
              </a:lnSpc>
              <a:buFont typeface="Wingdings" pitchFamily="2" charset="2"/>
              <a:buNone/>
            </a:pPr>
            <a:r>
              <a:rPr lang="en-US" b="1" smtClean="0">
                <a:solidFill>
                  <a:schemeClr val="hlink"/>
                </a:solidFill>
                <a:effectLst/>
              </a:rPr>
              <a:t>	</a:t>
            </a:r>
            <a:r>
              <a:rPr lang="en-US" b="1" smtClean="0">
                <a:solidFill>
                  <a:srgbClr val="FFFF00"/>
                </a:solidFill>
                <a:effectLst/>
              </a:rPr>
              <a:t>Bản sắc? </a:t>
            </a:r>
          </a:p>
          <a:p>
            <a:pPr algn="just" eaLnBrk="1" hangingPunct="1">
              <a:lnSpc>
                <a:spcPct val="90000"/>
              </a:lnSpc>
              <a:buFont typeface="Wingdings" pitchFamily="2" charset="2"/>
              <a:buNone/>
            </a:pPr>
            <a:r>
              <a:rPr lang="en-US" b="1" smtClean="0">
                <a:effectLst/>
                <a:sym typeface="Wingdings" pitchFamily="2" charset="2"/>
              </a:rPr>
              <a:t>	 </a:t>
            </a:r>
            <a:r>
              <a:rPr lang="en-US" i="1" smtClean="0">
                <a:effectLst/>
                <a:sym typeface="Wingdings" pitchFamily="2" charset="2"/>
              </a:rPr>
              <a:t>tính chất đặc biệt vốn có tạo nên sắc thái, đặc trưng riêng</a:t>
            </a:r>
            <a:endParaRPr lang="en-US" sz="1800" smtClean="0">
              <a:effectLst/>
            </a:endParaRPr>
          </a:p>
          <a:p>
            <a:pPr algn="ctr" eaLnBrk="1" hangingPunct="1">
              <a:lnSpc>
                <a:spcPct val="90000"/>
              </a:lnSpc>
              <a:buFont typeface="Wingdings" pitchFamily="2" charset="2"/>
              <a:buNone/>
            </a:pPr>
            <a:r>
              <a:rPr lang="en-US" sz="2800" i="1" smtClean="0">
                <a:solidFill>
                  <a:srgbClr val="FFFF00"/>
                </a:solidFill>
                <a:effectLst/>
              </a:rPr>
              <a:t>BẢN SẮC DÂN TỘC?</a:t>
            </a:r>
          </a:p>
          <a:p>
            <a:pPr algn="just" eaLnBrk="1" hangingPunct="1">
              <a:lnSpc>
                <a:spcPct val="90000"/>
              </a:lnSpc>
              <a:buFont typeface="Wingdings" pitchFamily="2" charset="2"/>
              <a:buNone/>
            </a:pPr>
            <a:r>
              <a:rPr lang="en-US" smtClean="0">
                <a:effectLst/>
              </a:rPr>
              <a:t>	</a:t>
            </a:r>
            <a:r>
              <a:rPr lang="en-US" smtClean="0">
                <a:effectLst/>
                <a:sym typeface="Wingdings" pitchFamily="2" charset="2"/>
              </a:rPr>
              <a:t>  </a:t>
            </a:r>
            <a:r>
              <a:rPr lang="en-US" smtClean="0">
                <a:effectLst/>
              </a:rPr>
              <a:t>Là các đặc trưng tiêu biểu phản ánh diện mạo, cốt cách, phẩm chất và bản lĩnh riêng của mỗi nền VH, là dấu hiệu cơ bản để phân biệt VH của cộng đồng dân tộc này với cộng đồng dân tộc khác thông qua hệ thống các </a:t>
            </a:r>
            <a:r>
              <a:rPr lang="en-US" smtClean="0">
                <a:solidFill>
                  <a:srgbClr val="FFFF00"/>
                </a:solidFill>
                <a:effectLst/>
              </a:rPr>
              <a:t>giá trị VH</a:t>
            </a:r>
            <a:r>
              <a:rPr lang="en-US" smtClean="0">
                <a:effectLst/>
              </a:rPr>
              <a:t>.</a:t>
            </a:r>
          </a:p>
          <a:p>
            <a:pPr algn="just" eaLnBrk="1" hangingPunct="1">
              <a:lnSpc>
                <a:spcPct val="90000"/>
              </a:lnSpc>
              <a:buFont typeface="Wingdings" pitchFamily="2" charset="2"/>
              <a:buNone/>
            </a:pPr>
            <a:r>
              <a:rPr lang="en-US" i="1" smtClean="0">
                <a:solidFill>
                  <a:srgbClr val="FFFFCC"/>
                </a:solidFill>
                <a:effectLst/>
                <a:sym typeface="Wingdings" pitchFamily="2" charset="2"/>
              </a:rPr>
              <a:t>		</a:t>
            </a:r>
            <a:r>
              <a:rPr lang="en-US" sz="2800" i="1" smtClean="0">
                <a:solidFill>
                  <a:srgbClr val="FFFFCC"/>
                </a:solidFill>
                <a:effectLst/>
                <a:sym typeface="Wingdings" pitchFamily="2" charset="2"/>
              </a:rPr>
              <a:t>Là “căn cước”, “bộ gien” di truyền VH dân tộc</a:t>
            </a:r>
          </a:p>
        </p:txBody>
      </p:sp>
      <p:sp>
        <p:nvSpPr>
          <p:cNvPr id="4" name="Rectangle 3"/>
          <p:cNvSpPr/>
          <p:nvPr/>
        </p:nvSpPr>
        <p:spPr>
          <a:xfrm>
            <a:off x="533400" y="1143000"/>
            <a:ext cx="6037230" cy="523220"/>
          </a:xfrm>
          <a:prstGeom prst="rect">
            <a:avLst/>
          </a:prstGeom>
        </p:spPr>
        <p:txBody>
          <a:bodyPr wrap="none">
            <a:spAutoFit/>
          </a:bodyPr>
          <a:lstStyle/>
          <a:p>
            <a:r>
              <a:rPr lang="en-US" sz="2800" b="1" smtClean="0">
                <a:solidFill>
                  <a:srgbClr val="00FF00"/>
                </a:solidFill>
              </a:rPr>
              <a:t>2. Nền VH đậm đà bản sắc dân tộc</a:t>
            </a:r>
            <a:endParaRPr lang="en-US" sz="2800" b="1">
              <a:solidFill>
                <a:srgbClr val="00FF00"/>
              </a:solidFill>
            </a:endParaRPr>
          </a:p>
        </p:txBody>
      </p:sp>
      <p:sp>
        <p:nvSpPr>
          <p:cNvPr id="5" name="Rectangle 4"/>
          <p:cNvSpPr/>
          <p:nvPr/>
        </p:nvSpPr>
        <p:spPr>
          <a:xfrm>
            <a:off x="304800" y="228600"/>
            <a:ext cx="8382000" cy="830997"/>
          </a:xfrm>
          <a:prstGeom prst="rect">
            <a:avLst/>
          </a:prstGeom>
        </p:spPr>
        <p:txBody>
          <a:bodyPr wrap="square">
            <a:spAutoFit/>
          </a:bodyPr>
          <a:lstStyle/>
          <a:p>
            <a:pPr algn="just"/>
            <a:r>
              <a:rPr lang="en-US" sz="2400" smtClean="0">
                <a:solidFill>
                  <a:srgbClr val="FFFF00"/>
                </a:solidFill>
                <a:latin typeface="Times New Roman" pitchFamily="18" charset="0"/>
              </a:rPr>
              <a:t>II. Đặc trưng cơ bản của nền văn hóa Việt Nam tiên tiến, đậm đà bản sắc dân tộc</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95235">
                                            <p:txEl>
                                              <p:pRg st="0" end="0"/>
                                            </p:txEl>
                                          </p:spTgt>
                                        </p:tgtEl>
                                        <p:attrNameLst>
                                          <p:attrName>style.visibility</p:attrName>
                                        </p:attrNameLst>
                                      </p:cBhvr>
                                      <p:to>
                                        <p:strVal val="visible"/>
                                      </p:to>
                                    </p:set>
                                    <p:animEffect transition="in" filter="slide(fromBottom)">
                                      <p:cBhvr>
                                        <p:cTn id="14" dur="1000"/>
                                        <p:tgtEl>
                                          <p:spTgt spid="9523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95235">
                                            <p:txEl>
                                              <p:pRg st="1" end="1"/>
                                            </p:txEl>
                                          </p:spTgt>
                                        </p:tgtEl>
                                        <p:attrNameLst>
                                          <p:attrName>style.visibility</p:attrName>
                                        </p:attrNameLst>
                                      </p:cBhvr>
                                      <p:to>
                                        <p:strVal val="visible"/>
                                      </p:to>
                                    </p:set>
                                    <p:animEffect transition="in" filter="slide(fromBottom)">
                                      <p:cBhvr>
                                        <p:cTn id="19" dur="1000"/>
                                        <p:tgtEl>
                                          <p:spTgt spid="9523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95235">
                                            <p:txEl>
                                              <p:pRg st="2" end="2"/>
                                            </p:txEl>
                                          </p:spTgt>
                                        </p:tgtEl>
                                        <p:attrNameLst>
                                          <p:attrName>style.visibility</p:attrName>
                                        </p:attrNameLst>
                                      </p:cBhvr>
                                      <p:to>
                                        <p:strVal val="visible"/>
                                      </p:to>
                                    </p:set>
                                    <p:animEffect transition="in" filter="randombar(horizontal)">
                                      <p:cBhvr>
                                        <p:cTn id="24" dur="500"/>
                                        <p:tgtEl>
                                          <p:spTgt spid="9523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6" fill="hold" nodeType="clickEffect">
                                  <p:stCondLst>
                                    <p:cond delay="0"/>
                                  </p:stCondLst>
                                  <p:childTnLst>
                                    <p:set>
                                      <p:cBhvr>
                                        <p:cTn id="28" dur="1" fill="hold">
                                          <p:stCondLst>
                                            <p:cond delay="0"/>
                                          </p:stCondLst>
                                        </p:cTn>
                                        <p:tgtEl>
                                          <p:spTgt spid="95235">
                                            <p:txEl>
                                              <p:pRg st="3" end="3"/>
                                            </p:txEl>
                                          </p:spTgt>
                                        </p:tgtEl>
                                        <p:attrNameLst>
                                          <p:attrName>style.visibility</p:attrName>
                                        </p:attrNameLst>
                                      </p:cBhvr>
                                      <p:to>
                                        <p:strVal val="visible"/>
                                      </p:to>
                                    </p:set>
                                    <p:animEffect transition="in" filter="strips(downRight)">
                                      <p:cBhvr>
                                        <p:cTn id="29" dur="500"/>
                                        <p:tgtEl>
                                          <p:spTgt spid="9523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95235">
                                            <p:txEl>
                                              <p:pRg st="4" end="4"/>
                                            </p:txEl>
                                          </p:spTgt>
                                        </p:tgtEl>
                                        <p:attrNameLst>
                                          <p:attrName>style.visibility</p:attrName>
                                        </p:attrNameLst>
                                      </p:cBhvr>
                                      <p:to>
                                        <p:strVal val="visible"/>
                                      </p:to>
                                    </p:set>
                                    <p:animEffect transition="in" filter="wipe(left)">
                                      <p:cBhvr>
                                        <p:cTn id="34" dur="500"/>
                                        <p:tgtEl>
                                          <p:spTgt spid="952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4" name="Text Box 4"/>
          <p:cNvSpPr txBox="1">
            <a:spLocks noChangeArrowheads="1"/>
          </p:cNvSpPr>
          <p:nvPr/>
        </p:nvSpPr>
        <p:spPr bwMode="auto">
          <a:xfrm>
            <a:off x="533400" y="304800"/>
            <a:ext cx="8382000" cy="1569660"/>
          </a:xfrm>
          <a:prstGeom prst="rect">
            <a:avLst/>
          </a:prstGeom>
          <a:noFill/>
          <a:ln w="9525">
            <a:noFill/>
            <a:miter lim="800000"/>
            <a:headEnd/>
            <a:tailEnd/>
          </a:ln>
          <a:effectLst/>
        </p:spPr>
        <p:txBody>
          <a:bodyPr>
            <a:spAutoFit/>
          </a:bodyPr>
          <a:lstStyle/>
          <a:p>
            <a:pPr>
              <a:spcBef>
                <a:spcPct val="50000"/>
              </a:spcBef>
              <a:defRPr/>
            </a:pPr>
            <a:r>
              <a:rPr lang="en-US" sz="3600" dirty="0">
                <a:solidFill>
                  <a:srgbClr val="FFFF00"/>
                </a:solidFill>
              </a:rPr>
              <a:t>2. </a:t>
            </a:r>
            <a:r>
              <a:rPr lang="en-US" sz="3600" b="1" dirty="0" err="1">
                <a:solidFill>
                  <a:srgbClr val="FFFF00"/>
                </a:solidFill>
              </a:rPr>
              <a:t>Về</a:t>
            </a:r>
            <a:r>
              <a:rPr lang="en-US" sz="3600" b="1" dirty="0">
                <a:solidFill>
                  <a:srgbClr val="FFFF00"/>
                </a:solidFill>
              </a:rPr>
              <a:t> </a:t>
            </a:r>
            <a:r>
              <a:rPr lang="en-US" sz="3600" b="1" dirty="0" err="1">
                <a:solidFill>
                  <a:srgbClr val="FFFF00"/>
                </a:solidFill>
              </a:rPr>
              <a:t>bản</a:t>
            </a:r>
            <a:r>
              <a:rPr lang="en-US" sz="3600" b="1" dirty="0">
                <a:solidFill>
                  <a:srgbClr val="FFFF00"/>
                </a:solidFill>
              </a:rPr>
              <a:t> </a:t>
            </a:r>
            <a:r>
              <a:rPr lang="en-US" sz="3600" b="1" dirty="0" err="1">
                <a:solidFill>
                  <a:srgbClr val="FFFF00"/>
                </a:solidFill>
              </a:rPr>
              <a:t>sắc</a:t>
            </a:r>
            <a:r>
              <a:rPr lang="en-US" sz="3600" b="1" dirty="0">
                <a:solidFill>
                  <a:srgbClr val="FFFF00"/>
                </a:solidFill>
              </a:rPr>
              <a:t> </a:t>
            </a:r>
            <a:r>
              <a:rPr lang="en-US" sz="3600" b="1" dirty="0" err="1">
                <a:solidFill>
                  <a:srgbClr val="FFFF00"/>
                </a:solidFill>
              </a:rPr>
              <a:t>dân</a:t>
            </a:r>
            <a:r>
              <a:rPr lang="en-US" sz="3600" b="1" dirty="0">
                <a:solidFill>
                  <a:srgbClr val="FFFF00"/>
                </a:solidFill>
              </a:rPr>
              <a:t> </a:t>
            </a:r>
            <a:r>
              <a:rPr lang="en-US" sz="3600" b="1" dirty="0" err="1">
                <a:solidFill>
                  <a:srgbClr val="FFFF00"/>
                </a:solidFill>
              </a:rPr>
              <a:t>tộc</a:t>
            </a:r>
            <a:endParaRPr lang="en-US" sz="3600" b="1" dirty="0">
              <a:solidFill>
                <a:srgbClr val="FFFF00"/>
              </a:solidFill>
            </a:endParaRPr>
          </a:p>
          <a:p>
            <a:pPr algn="ctr">
              <a:spcBef>
                <a:spcPct val="50000"/>
              </a:spcBef>
              <a:defRPr/>
            </a:pPr>
            <a:r>
              <a:rPr lang="en-US" sz="2800" b="1" dirty="0" err="1">
                <a:solidFill>
                  <a:srgbClr val="00FF00"/>
                </a:solidFill>
              </a:rPr>
              <a:t>Đặc</a:t>
            </a:r>
            <a:r>
              <a:rPr lang="en-US" sz="2800" b="1" dirty="0">
                <a:solidFill>
                  <a:srgbClr val="00FF00"/>
                </a:solidFill>
              </a:rPr>
              <a:t> </a:t>
            </a:r>
            <a:r>
              <a:rPr lang="en-US" sz="2800" b="1" dirty="0" err="1">
                <a:solidFill>
                  <a:srgbClr val="00FF00"/>
                </a:solidFill>
              </a:rPr>
              <a:t>trưng</a:t>
            </a:r>
            <a:r>
              <a:rPr lang="en-US" sz="2800" b="1" dirty="0">
                <a:solidFill>
                  <a:srgbClr val="00FF00"/>
                </a:solidFill>
              </a:rPr>
              <a:t> </a:t>
            </a:r>
            <a:r>
              <a:rPr lang="en-US" sz="2800" b="1" dirty="0" err="1">
                <a:solidFill>
                  <a:srgbClr val="00FF00"/>
                </a:solidFill>
              </a:rPr>
              <a:t>của</a:t>
            </a:r>
            <a:r>
              <a:rPr lang="en-US" sz="2800" b="1" dirty="0">
                <a:solidFill>
                  <a:srgbClr val="00FF00"/>
                </a:solidFill>
              </a:rPr>
              <a:t> </a:t>
            </a:r>
            <a:r>
              <a:rPr lang="en-US" sz="2800" b="1" dirty="0" err="1">
                <a:solidFill>
                  <a:srgbClr val="00FF00"/>
                </a:solidFill>
              </a:rPr>
              <a:t>bản</a:t>
            </a:r>
            <a:r>
              <a:rPr lang="en-US" sz="2800" b="1" dirty="0">
                <a:solidFill>
                  <a:srgbClr val="00FF00"/>
                </a:solidFill>
              </a:rPr>
              <a:t> </a:t>
            </a:r>
            <a:r>
              <a:rPr lang="en-US" sz="2800" b="1" dirty="0" err="1">
                <a:solidFill>
                  <a:srgbClr val="00FF00"/>
                </a:solidFill>
              </a:rPr>
              <a:t>sắc</a:t>
            </a:r>
            <a:r>
              <a:rPr lang="en-US" sz="2800" b="1" dirty="0">
                <a:solidFill>
                  <a:srgbClr val="00FF00"/>
                </a:solidFill>
              </a:rPr>
              <a:t> </a:t>
            </a:r>
            <a:r>
              <a:rPr lang="en-US" sz="2800" b="1" dirty="0" err="1">
                <a:solidFill>
                  <a:srgbClr val="00FF00"/>
                </a:solidFill>
              </a:rPr>
              <a:t>dân</a:t>
            </a:r>
            <a:r>
              <a:rPr lang="en-US" sz="2800" b="1" dirty="0">
                <a:solidFill>
                  <a:srgbClr val="00FF00"/>
                </a:solidFill>
              </a:rPr>
              <a:t> </a:t>
            </a:r>
            <a:r>
              <a:rPr lang="en-US" sz="2800" b="1" dirty="0" err="1">
                <a:solidFill>
                  <a:srgbClr val="00FF00"/>
                </a:solidFill>
              </a:rPr>
              <a:t>tộc</a:t>
            </a:r>
            <a:r>
              <a:rPr lang="en-US" sz="2800" b="1" dirty="0">
                <a:solidFill>
                  <a:srgbClr val="00FF00"/>
                </a:solidFill>
              </a:rPr>
              <a:t> </a:t>
            </a:r>
            <a:r>
              <a:rPr lang="en-US" sz="2800" b="1" dirty="0" err="1">
                <a:solidFill>
                  <a:srgbClr val="00FF00"/>
                </a:solidFill>
              </a:rPr>
              <a:t>được</a:t>
            </a:r>
            <a:r>
              <a:rPr lang="en-US" sz="2800" b="1" dirty="0">
                <a:solidFill>
                  <a:srgbClr val="00FF00"/>
                </a:solidFill>
              </a:rPr>
              <a:t> </a:t>
            </a:r>
            <a:r>
              <a:rPr lang="en-US" sz="2800" b="1" dirty="0" err="1">
                <a:solidFill>
                  <a:srgbClr val="00FF00"/>
                </a:solidFill>
              </a:rPr>
              <a:t>thể</a:t>
            </a:r>
            <a:r>
              <a:rPr lang="en-US" sz="2800" b="1" dirty="0">
                <a:solidFill>
                  <a:srgbClr val="00FF00"/>
                </a:solidFill>
              </a:rPr>
              <a:t> </a:t>
            </a:r>
            <a:r>
              <a:rPr lang="en-US" sz="2800" b="1" dirty="0" err="1">
                <a:solidFill>
                  <a:srgbClr val="00FF00"/>
                </a:solidFill>
              </a:rPr>
              <a:t>hiện</a:t>
            </a:r>
            <a:r>
              <a:rPr lang="en-US" sz="2800" b="1" dirty="0">
                <a:solidFill>
                  <a:srgbClr val="00FF00"/>
                </a:solidFill>
              </a:rPr>
              <a:t>:</a:t>
            </a:r>
          </a:p>
          <a:p>
            <a:pPr algn="just">
              <a:defRPr/>
            </a:pPr>
            <a:endParaRPr lang="en-US" b="1" i="1" dirty="0">
              <a:solidFill>
                <a:schemeClr val="tx2"/>
              </a:solidFill>
              <a:effectLst>
                <a:outerShdw blurRad="38100" dist="38100" dir="2700000" algn="tl">
                  <a:srgbClr val="000000"/>
                </a:outerShdw>
              </a:effectLst>
              <a:latin typeface="VNI-Times" pitchFamily="2" charset="0"/>
            </a:endParaRPr>
          </a:p>
        </p:txBody>
      </p:sp>
      <p:sp>
        <p:nvSpPr>
          <p:cNvPr id="3" name="Rectangle 2"/>
          <p:cNvSpPr>
            <a:spLocks noGrp="1" noRot="1" noChangeArrowheads="1"/>
          </p:cNvSpPr>
          <p:nvPr>
            <p:ph type="title"/>
          </p:nvPr>
        </p:nvSpPr>
        <p:spPr>
          <a:xfrm>
            <a:off x="381000" y="1676400"/>
            <a:ext cx="8534400" cy="762000"/>
          </a:xfrm>
        </p:spPr>
        <p:txBody>
          <a:bodyPr>
            <a:normAutofit fontScale="90000"/>
          </a:bodyPr>
          <a:lstStyle/>
          <a:p>
            <a:pPr eaLnBrk="1" hangingPunct="1">
              <a:defRPr/>
            </a:pPr>
            <a:r>
              <a:rPr lang="en-US" sz="3600" b="0" smtClean="0">
                <a:solidFill>
                  <a:srgbClr val="FFFF00"/>
                </a:solidFill>
                <a:latin typeface="Times New Roman" pitchFamily="18" charset="0"/>
              </a:rPr>
              <a:t>“Những giá trị bền vững và những tinh hoa DT…”</a:t>
            </a:r>
          </a:p>
        </p:txBody>
      </p:sp>
      <p:sp>
        <p:nvSpPr>
          <p:cNvPr id="4" name="Rectangle 3"/>
          <p:cNvSpPr/>
          <p:nvPr/>
        </p:nvSpPr>
        <p:spPr>
          <a:xfrm>
            <a:off x="685800" y="2514600"/>
            <a:ext cx="8001000" cy="4001095"/>
          </a:xfrm>
          <a:prstGeom prst="rect">
            <a:avLst/>
          </a:prstGeom>
        </p:spPr>
        <p:txBody>
          <a:bodyPr wrap="square">
            <a:spAutoFit/>
          </a:bodyPr>
          <a:lstStyle/>
          <a:p>
            <a:pPr algn="just">
              <a:defRPr/>
            </a:pPr>
            <a:r>
              <a:rPr lang="en-US" sz="3200" b="1" i="1" smtClean="0">
                <a:solidFill>
                  <a:schemeClr val="tx2"/>
                </a:solidFill>
                <a:effectLst>
                  <a:outerShdw blurRad="38100" dist="38100" dir="2700000" algn="tl">
                    <a:srgbClr val="000000"/>
                  </a:outerShdw>
                </a:effectLst>
                <a:latin typeface="VNI-Times" pitchFamily="2" charset="0"/>
              </a:rPr>
              <a:t>- Beàn vöõng: </a:t>
            </a:r>
            <a:r>
              <a:rPr lang="en-US" sz="3200" b="1" i="1" smtClean="0">
                <a:solidFill>
                  <a:schemeClr val="tx2"/>
                </a:solidFill>
                <a:effectLst>
                  <a:outerShdw blurRad="38100" dist="38100" dir="2700000" algn="tl">
                    <a:srgbClr val="000000"/>
                  </a:outerShdw>
                </a:effectLst>
              </a:rPr>
              <a:t>trường tồn qua thách thức của lịch sử, thời gian…</a:t>
            </a:r>
          </a:p>
          <a:p>
            <a:pPr algn="just">
              <a:defRPr/>
            </a:pPr>
            <a:endParaRPr lang="en-US" sz="3200" b="1" i="1" smtClean="0">
              <a:solidFill>
                <a:schemeClr val="tx2"/>
              </a:solidFill>
              <a:effectLst>
                <a:outerShdw blurRad="38100" dist="38100" dir="2700000" algn="tl">
                  <a:srgbClr val="000000"/>
                </a:outerShdw>
              </a:effectLst>
              <a:latin typeface="VNI-Times" pitchFamily="2" charset="0"/>
            </a:endParaRPr>
          </a:p>
          <a:p>
            <a:pPr algn="just">
              <a:defRPr/>
            </a:pPr>
            <a:r>
              <a:rPr lang="en-US" sz="3200" b="1" i="1" smtClean="0">
                <a:solidFill>
                  <a:schemeClr val="tx2"/>
                </a:solidFill>
                <a:effectLst>
                  <a:outerShdw blurRad="38100" dist="38100" dir="2700000" algn="tl">
                    <a:srgbClr val="000000"/>
                  </a:outerShdw>
                </a:effectLst>
                <a:latin typeface="VNI-Times" pitchFamily="2" charset="0"/>
              </a:rPr>
              <a:t>- Keát tinh tinh hoa vaên hoaù cuûa coäng ñoàng caùc daân toäc Vieät Nam </a:t>
            </a:r>
          </a:p>
          <a:p>
            <a:pPr algn="just">
              <a:defRPr/>
            </a:pPr>
            <a:endParaRPr lang="en-US" sz="1600" b="1" i="1" smtClean="0">
              <a:solidFill>
                <a:schemeClr val="tx2"/>
              </a:solidFill>
              <a:effectLst>
                <a:outerShdw blurRad="38100" dist="38100" dir="2700000" algn="tl">
                  <a:srgbClr val="000000"/>
                </a:outerShdw>
              </a:effectLst>
              <a:latin typeface="VNI-Times" pitchFamily="2" charset="0"/>
            </a:endParaRPr>
          </a:p>
          <a:p>
            <a:pPr algn="just">
              <a:defRPr/>
            </a:pPr>
            <a:endParaRPr lang="en-US" sz="1400" b="1" i="1" smtClean="0">
              <a:solidFill>
                <a:schemeClr val="tx2"/>
              </a:solidFill>
              <a:effectLst>
                <a:outerShdw blurRad="38100" dist="38100" dir="2700000" algn="tl">
                  <a:srgbClr val="000000"/>
                </a:outerShdw>
              </a:effectLst>
              <a:latin typeface="VNI-Times" pitchFamily="2" charset="0"/>
            </a:endParaRPr>
          </a:p>
          <a:p>
            <a:pPr algn="just">
              <a:buFontTx/>
              <a:buChar char="-"/>
              <a:defRPr/>
            </a:pPr>
            <a:r>
              <a:rPr lang="en-US" sz="3200" b="1" i="1" smtClean="0">
                <a:solidFill>
                  <a:schemeClr val="tx2"/>
                </a:solidFill>
                <a:effectLst>
                  <a:outerShdw blurRad="38100" dist="38100" dir="2700000" algn="tl">
                    <a:srgbClr val="000000"/>
                  </a:outerShdw>
                </a:effectLst>
              </a:rPr>
              <a:t> Độc đáo: đặc trưng, sắc thái riêng; động và mở…</a:t>
            </a:r>
            <a:endParaRPr lang="en-US" sz="3200" b="1" i="1"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28004">
                                            <p:txEl>
                                              <p:pRg st="1" end="1"/>
                                            </p:txEl>
                                          </p:spTgt>
                                        </p:tgtEl>
                                        <p:attrNameLst>
                                          <p:attrName>style.visibility</p:attrName>
                                        </p:attrNameLst>
                                      </p:cBhvr>
                                      <p:to>
                                        <p:strVal val="visible"/>
                                      </p:to>
                                    </p:set>
                                    <p:animEffect transition="in" filter="fade">
                                      <p:cBhvr>
                                        <p:cTn id="7" dur="1000"/>
                                        <p:tgtEl>
                                          <p:spTgt spid="128004">
                                            <p:txEl>
                                              <p:pRg st="1" end="1"/>
                                            </p:txEl>
                                          </p:spTgt>
                                        </p:tgtEl>
                                      </p:cBhvr>
                                    </p:animEffect>
                                    <p:anim calcmode="lin" valueType="num">
                                      <p:cBhvr>
                                        <p:cTn id="8" dur="1000" fill="hold"/>
                                        <p:tgtEl>
                                          <p:spTgt spid="12800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2800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8" presetClass="entr" presetSubtype="6" fill="hold" grpId="0" nodeType="clickEffect">
                                  <p:stCondLst>
                                    <p:cond delay="0"/>
                                  </p:stCondLst>
                                  <p:iterate type="lt">
                                    <p:tmPct val="0"/>
                                  </p:iterate>
                                  <p:childTnLst>
                                    <p:set>
                                      <p:cBhvr>
                                        <p:cTn id="13" dur="1" fill="hold">
                                          <p:stCondLst>
                                            <p:cond delay="0"/>
                                          </p:stCondLst>
                                        </p:cTn>
                                        <p:tgtEl>
                                          <p:spTgt spid="3"/>
                                        </p:tgtEl>
                                        <p:attrNameLst>
                                          <p:attrName>style.visibility</p:attrName>
                                        </p:attrNameLst>
                                      </p:cBhvr>
                                      <p:to>
                                        <p:strVal val="visible"/>
                                      </p:to>
                                    </p:set>
                                    <p:animEffect transition="in" filter="strips(downRight)">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rrowheads="1"/>
          </p:cNvSpPr>
          <p:nvPr>
            <p:ph type="title"/>
          </p:nvPr>
        </p:nvSpPr>
        <p:spPr>
          <a:xfrm>
            <a:off x="152400" y="838200"/>
            <a:ext cx="8839200" cy="762000"/>
          </a:xfrm>
        </p:spPr>
        <p:txBody>
          <a:bodyPr/>
          <a:lstStyle/>
          <a:p>
            <a:pPr eaLnBrk="1" hangingPunct="1">
              <a:defRPr/>
            </a:pPr>
            <a:r>
              <a:rPr lang="en-US" sz="3600" b="0" smtClean="0">
                <a:solidFill>
                  <a:srgbClr val="FFFF00"/>
                </a:solidFill>
                <a:latin typeface="Times New Roman" pitchFamily="18" charset="0"/>
              </a:rPr>
              <a:t>Những giá trị bền vững và những tinh hoa DT</a:t>
            </a:r>
          </a:p>
        </p:txBody>
      </p:sp>
      <p:sp>
        <p:nvSpPr>
          <p:cNvPr id="94211" name="Rectangle 3"/>
          <p:cNvSpPr>
            <a:spLocks noGrp="1" noChangeArrowheads="1"/>
          </p:cNvSpPr>
          <p:nvPr>
            <p:ph idx="1"/>
          </p:nvPr>
        </p:nvSpPr>
        <p:spPr>
          <a:xfrm>
            <a:off x="228600" y="1524000"/>
            <a:ext cx="8534400" cy="4876800"/>
          </a:xfrm>
        </p:spPr>
        <p:txBody>
          <a:bodyPr/>
          <a:lstStyle/>
          <a:p>
            <a:pPr algn="just" eaLnBrk="1" hangingPunct="1"/>
            <a:r>
              <a:rPr lang="en-US" smtClean="0">
                <a:effectLst/>
              </a:rPr>
              <a:t>Lòng yêu nước nồng nàn, ý chí tự cường dân tộc, tinh thần đoàn kết, ý thức cộng đồng, gắn kết cá nhân – gia đình – làng – nước;</a:t>
            </a:r>
          </a:p>
          <a:p>
            <a:pPr algn="just" eaLnBrk="1" hangingPunct="1"/>
            <a:r>
              <a:rPr lang="en-US" smtClean="0">
                <a:effectLst/>
              </a:rPr>
              <a:t> Lòng nhân ái, khoan dung, trọng tình nghĩa và    đạo lý;</a:t>
            </a:r>
          </a:p>
          <a:p>
            <a:pPr algn="just" eaLnBrk="1" hangingPunct="1"/>
            <a:r>
              <a:rPr lang="en-US" smtClean="0">
                <a:effectLst/>
              </a:rPr>
              <a:t> Đức tính cần cù, sáng tạo trong lao động;</a:t>
            </a:r>
          </a:p>
          <a:p>
            <a:pPr algn="just" eaLnBrk="1" hangingPunct="1"/>
            <a:r>
              <a:rPr lang="en-US" smtClean="0">
                <a:effectLst/>
              </a:rPr>
              <a:t> Sự tinh tế trong ứng xử, giản dị trong lối sống;</a:t>
            </a:r>
          </a:p>
          <a:p>
            <a:pPr algn="just" eaLnBrk="1" hangingPunct="1"/>
            <a:r>
              <a:rPr lang="en-US" smtClean="0">
                <a:solidFill>
                  <a:srgbClr val="FFFFCC"/>
                </a:solidFill>
                <a:effectLst/>
                <a:sym typeface="Wingdings" pitchFamily="2" charset="2"/>
              </a:rPr>
              <a:t>BSVHDT </a:t>
            </a:r>
            <a:r>
              <a:rPr lang="en-US" sz="3600" smtClean="0">
                <a:solidFill>
                  <a:srgbClr val="FFFFCC"/>
                </a:solidFill>
                <a:effectLst/>
                <a:sym typeface="Wingdings" pitchFamily="2" charset="2"/>
              </a:rPr>
              <a:t>c</a:t>
            </a:r>
            <a:r>
              <a:rPr lang="en-US" smtClean="0">
                <a:solidFill>
                  <a:srgbClr val="FFFFCC"/>
                </a:solidFill>
                <a:effectLst/>
                <a:sym typeface="Wingdings" pitchFamily="2" charset="2"/>
              </a:rPr>
              <a:t>òn đậm nét cả trong các hình thức biểu hiện mang tính dân tộc độc đáo.</a:t>
            </a:r>
          </a:p>
        </p:txBody>
      </p:sp>
      <p:sp>
        <p:nvSpPr>
          <p:cNvPr id="4" name="Rectangle 3"/>
          <p:cNvSpPr>
            <a:spLocks noChangeArrowheads="1"/>
          </p:cNvSpPr>
          <p:nvPr/>
        </p:nvSpPr>
        <p:spPr bwMode="auto">
          <a:xfrm>
            <a:off x="2133600" y="152400"/>
            <a:ext cx="5715000" cy="584200"/>
          </a:xfrm>
          <a:prstGeom prst="rect">
            <a:avLst/>
          </a:prstGeom>
          <a:noFill/>
          <a:ln w="9525">
            <a:noFill/>
            <a:miter lim="800000"/>
            <a:headEnd/>
            <a:tailEnd/>
          </a:ln>
        </p:spPr>
        <p:txBody>
          <a:bodyPr wrap="square">
            <a:spAutoFit/>
          </a:bodyPr>
          <a:lstStyle/>
          <a:p>
            <a:r>
              <a:rPr lang="en-US" sz="3200">
                <a:solidFill>
                  <a:srgbClr val="00FF00"/>
                </a:solidFill>
              </a:rPr>
              <a:t>Bản sắc dân tộc Việt Nam?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6" fill="hold" grpId="0" nodeType="clickEffect">
                                  <p:stCondLst>
                                    <p:cond delay="0"/>
                                  </p:stCondLst>
                                  <p:iterate type="lt">
                                    <p:tmPct val="0"/>
                                  </p:iterate>
                                  <p:childTnLst>
                                    <p:set>
                                      <p:cBhvr>
                                        <p:cTn id="15" dur="1" fill="hold">
                                          <p:stCondLst>
                                            <p:cond delay="0"/>
                                          </p:stCondLst>
                                        </p:cTn>
                                        <p:tgtEl>
                                          <p:spTgt spid="94210"/>
                                        </p:tgtEl>
                                        <p:attrNameLst>
                                          <p:attrName>style.visibility</p:attrName>
                                        </p:attrNameLst>
                                      </p:cBhvr>
                                      <p:to>
                                        <p:strVal val="visible"/>
                                      </p:to>
                                    </p:set>
                                    <p:animEffect transition="in" filter="strips(downRight)">
                                      <p:cBhvr>
                                        <p:cTn id="16" dur="1000"/>
                                        <p:tgtEl>
                                          <p:spTgt spid="9421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94211">
                                            <p:txEl>
                                              <p:pRg st="0" end="0"/>
                                            </p:txEl>
                                          </p:spTgt>
                                        </p:tgtEl>
                                        <p:attrNameLst>
                                          <p:attrName>style.visibility</p:attrName>
                                        </p:attrNameLst>
                                      </p:cBhvr>
                                      <p:to>
                                        <p:strVal val="visible"/>
                                      </p:to>
                                    </p:set>
                                    <p:animEffect transition="in" filter="wipe(left)">
                                      <p:cBhvr>
                                        <p:cTn id="21" dur="1000"/>
                                        <p:tgtEl>
                                          <p:spTgt spid="942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4211">
                                            <p:txEl>
                                              <p:pRg st="1" end="1"/>
                                            </p:txEl>
                                          </p:spTgt>
                                        </p:tgtEl>
                                        <p:attrNameLst>
                                          <p:attrName>style.visibility</p:attrName>
                                        </p:attrNameLst>
                                      </p:cBhvr>
                                      <p:to>
                                        <p:strVal val="visible"/>
                                      </p:to>
                                    </p:set>
                                    <p:animEffect transition="in" filter="wipe(left)">
                                      <p:cBhvr>
                                        <p:cTn id="26" dur="1000"/>
                                        <p:tgtEl>
                                          <p:spTgt spid="94211">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4211">
                                            <p:txEl>
                                              <p:pRg st="2" end="2"/>
                                            </p:txEl>
                                          </p:spTgt>
                                        </p:tgtEl>
                                        <p:attrNameLst>
                                          <p:attrName>style.visibility</p:attrName>
                                        </p:attrNameLst>
                                      </p:cBhvr>
                                      <p:to>
                                        <p:strVal val="visible"/>
                                      </p:to>
                                    </p:set>
                                    <p:animEffect transition="in" filter="wipe(left)">
                                      <p:cBhvr>
                                        <p:cTn id="31" dur="1000"/>
                                        <p:tgtEl>
                                          <p:spTgt spid="94211">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94211">
                                            <p:txEl>
                                              <p:pRg st="3" end="3"/>
                                            </p:txEl>
                                          </p:spTgt>
                                        </p:tgtEl>
                                        <p:attrNameLst>
                                          <p:attrName>style.visibility</p:attrName>
                                        </p:attrNameLst>
                                      </p:cBhvr>
                                      <p:to>
                                        <p:strVal val="visible"/>
                                      </p:to>
                                    </p:set>
                                    <p:animEffect transition="in" filter="wipe(left)">
                                      <p:cBhvr>
                                        <p:cTn id="36" dur="1000"/>
                                        <p:tgtEl>
                                          <p:spTgt spid="94211">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94211">
                                            <p:txEl>
                                              <p:pRg st="4" end="4"/>
                                            </p:txEl>
                                          </p:spTgt>
                                        </p:tgtEl>
                                        <p:attrNameLst>
                                          <p:attrName>style.visibility</p:attrName>
                                        </p:attrNameLst>
                                      </p:cBhvr>
                                      <p:to>
                                        <p:strVal val="visible"/>
                                      </p:to>
                                    </p:set>
                                    <p:animEffect transition="in" filter="wipe(left)">
                                      <p:cBhvr>
                                        <p:cTn id="41" dur="1000"/>
                                        <p:tgtEl>
                                          <p:spTgt spid="942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p:bldP spid="9421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rrowheads="1"/>
          </p:cNvSpPr>
          <p:nvPr>
            <p:ph type="title"/>
          </p:nvPr>
        </p:nvSpPr>
        <p:spPr>
          <a:xfrm>
            <a:off x="304800" y="228600"/>
            <a:ext cx="8610600" cy="1600200"/>
          </a:xfrm>
        </p:spPr>
        <p:txBody>
          <a:bodyPr/>
          <a:lstStyle/>
          <a:p>
            <a:pPr eaLnBrk="1" hangingPunct="1"/>
            <a:r>
              <a:rPr lang="en-US" sz="3200" b="0" smtClean="0">
                <a:solidFill>
                  <a:srgbClr val="FFFF00"/>
                </a:solidFill>
                <a:effectLst/>
                <a:latin typeface="Times New Roman" pitchFamily="18" charset="0"/>
              </a:rPr>
              <a:t>III. Phương hướng, quan điểm chỉ đạo và nhiệm vụ  của Đảng về xây dựng nền văn hóa Việt Nam tiên tiến, đậm đà bản sắc dân tộc</a:t>
            </a:r>
          </a:p>
        </p:txBody>
      </p:sp>
      <p:sp>
        <p:nvSpPr>
          <p:cNvPr id="9218" name="Rectangle 2"/>
          <p:cNvSpPr>
            <a:spLocks noChangeArrowheads="1"/>
          </p:cNvSpPr>
          <p:nvPr/>
        </p:nvSpPr>
        <p:spPr bwMode="auto">
          <a:xfrm>
            <a:off x="609600" y="1905000"/>
            <a:ext cx="8153400" cy="4801314"/>
          </a:xfrm>
          <a:prstGeom prst="rect">
            <a:avLst/>
          </a:prstGeom>
          <a:noFill/>
          <a:ln w="9525">
            <a:noFill/>
            <a:miter lim="800000"/>
            <a:headEnd/>
            <a:tailEnd/>
          </a:ln>
        </p:spPr>
        <p:txBody>
          <a:bodyPr anchor="ctr">
            <a:spAutoFit/>
          </a:bodyPr>
          <a:lstStyle/>
          <a:p>
            <a:pPr indent="114300" eaLnBrk="1" hangingPunct="1"/>
            <a:r>
              <a:rPr lang="en-US" sz="2800" b="1">
                <a:solidFill>
                  <a:srgbClr val="4DF709"/>
                </a:solidFill>
                <a:cs typeface="Times New Roman" pitchFamily="18" charset="0"/>
              </a:rPr>
              <a:t>1. </a:t>
            </a:r>
            <a:r>
              <a:rPr lang="en-US" sz="2800" b="1" smtClean="0">
                <a:solidFill>
                  <a:srgbClr val="4DF709"/>
                </a:solidFill>
                <a:cs typeface="Times New Roman" pitchFamily="18" charset="0"/>
              </a:rPr>
              <a:t>Phương hướng (xem GTr)</a:t>
            </a:r>
            <a:endParaRPr lang="en-US" sz="1200">
              <a:latin typeface="Arial" charset="0"/>
              <a:cs typeface="Arial" charset="0"/>
            </a:endParaRPr>
          </a:p>
          <a:p>
            <a:pPr indent="114300"/>
            <a:r>
              <a:rPr lang="en-US">
                <a:cs typeface="Times New Roman" pitchFamily="18" charset="0"/>
              </a:rPr>
              <a:t>	</a:t>
            </a:r>
          </a:p>
          <a:p>
            <a:pPr indent="114300" algn="just"/>
            <a:r>
              <a:rPr lang="en-US" sz="3200">
                <a:cs typeface="Times New Roman" pitchFamily="18" charset="0"/>
              </a:rPr>
              <a:t>- Phát huy chủ nghĩa yêu nước, truyền thống đoàn kết, ý thức độc lập tự chủ, tự cường dân tộc trong xây dựng và bảo vệ tổ quốc.</a:t>
            </a:r>
            <a:endParaRPr lang="en-US" sz="1400">
              <a:latin typeface="Arial" charset="0"/>
              <a:cs typeface="Arial" charset="0"/>
            </a:endParaRPr>
          </a:p>
          <a:p>
            <a:pPr indent="114300" algn="just"/>
            <a:r>
              <a:rPr lang="en-US" sz="3200">
                <a:cs typeface="Times New Roman" pitchFamily="18" charset="0"/>
              </a:rPr>
              <a:t>- Bảo tồn và phát huy bản sắc dân tộc, chủ động hội nhập tiếp thu tinh hoa văn hoá nhân loại, đưa văn hóa Việt Nam đến với các dân tộc trên thế giới.</a:t>
            </a:r>
            <a:endParaRPr lang="en-US" sz="1400">
              <a:latin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838200" y="1600200"/>
            <a:ext cx="7924800" cy="4400550"/>
          </a:xfrm>
          <a:prstGeom prst="rect">
            <a:avLst/>
          </a:prstGeom>
          <a:noFill/>
          <a:ln w="9525">
            <a:noFill/>
            <a:miter lim="800000"/>
            <a:headEnd/>
            <a:tailEnd/>
          </a:ln>
        </p:spPr>
        <p:txBody>
          <a:bodyPr>
            <a:spAutoFit/>
          </a:bodyPr>
          <a:lstStyle/>
          <a:p>
            <a:pPr indent="114300" algn="just"/>
            <a:r>
              <a:rPr lang="en-US" sz="4000">
                <a:cs typeface="Times New Roman" pitchFamily="18" charset="0"/>
              </a:rPr>
              <a:t>- Làm cho văn hoá thấm sâu vào các lĩnh vực chính trị,  kinh tế – xã hội,  và từng cá nhân, nhóm, cộng đồng, xây dựng môi trường văn hóa lành mạnh trong  xã hội.</a:t>
            </a:r>
            <a:endParaRPr lang="en-US" sz="1800">
              <a:latin typeface="Arial" charset="0"/>
              <a:cs typeface="Arial" charset="0"/>
            </a:endParaRPr>
          </a:p>
          <a:p>
            <a:pPr indent="114300" algn="just"/>
            <a:r>
              <a:rPr lang="en-US" sz="4000">
                <a:cs typeface="Times New Roman" pitchFamily="18" charset="0"/>
              </a:rPr>
              <a:t>- Xây dựng và hoàn thiện nhân cách của con người Việt Nam hiện đại. </a:t>
            </a:r>
            <a:endParaRPr lang="en-US" sz="1800">
              <a:latin typeface="Arial" charset="0"/>
              <a:cs typeface="Arial" charset="0"/>
            </a:endParaRPr>
          </a:p>
        </p:txBody>
      </p:sp>
      <p:sp>
        <p:nvSpPr>
          <p:cNvPr id="36867" name="Rectangle 2"/>
          <p:cNvSpPr>
            <a:spLocks noChangeArrowheads="1"/>
          </p:cNvSpPr>
          <p:nvPr/>
        </p:nvSpPr>
        <p:spPr bwMode="auto">
          <a:xfrm>
            <a:off x="914400" y="609600"/>
            <a:ext cx="3595688" cy="646113"/>
          </a:xfrm>
          <a:prstGeom prst="rect">
            <a:avLst/>
          </a:prstGeom>
          <a:noFill/>
          <a:ln w="9525">
            <a:noFill/>
            <a:miter lim="800000"/>
            <a:headEnd/>
            <a:tailEnd/>
          </a:ln>
        </p:spPr>
        <p:txBody>
          <a:bodyPr wrap="none">
            <a:spAutoFit/>
          </a:bodyPr>
          <a:lstStyle/>
          <a:p>
            <a:r>
              <a:rPr lang="en-US" sz="3600" b="1">
                <a:solidFill>
                  <a:srgbClr val="4DF709"/>
                </a:solidFill>
                <a:cs typeface="Times New Roman" pitchFamily="18" charset="0"/>
              </a:rPr>
              <a:t>1. Phương hướng</a:t>
            </a:r>
            <a:endParaRPr lang="en-US" sz="3600">
              <a:solidFill>
                <a:srgbClr val="4DF70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additive="base">
                                        <p:cTn id="14"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66800" y="1841500"/>
            <a:ext cx="7543800" cy="3416300"/>
          </a:xfrm>
          <a:prstGeom prst="rect">
            <a:avLst/>
          </a:prstGeom>
          <a:noFill/>
          <a:ln w="9525">
            <a:noFill/>
            <a:miter lim="800000"/>
            <a:headEnd/>
            <a:tailEnd/>
          </a:ln>
        </p:spPr>
        <p:txBody>
          <a:bodyPr>
            <a:spAutoFit/>
          </a:bodyPr>
          <a:lstStyle/>
          <a:p>
            <a:pPr indent="114300" algn="just"/>
            <a:r>
              <a:rPr lang="en-US" sz="3600">
                <a:cs typeface="Times New Roman" pitchFamily="18" charset="0"/>
              </a:rPr>
              <a:t>- Tạo ra trên đất nước ta đời sống tinh thần cao đẹp, trình độ dân trí cao, khoa học phát triển, phục vụ sự nghiệp công nghiệp hoá, hiện đại hoá đất nước vì mục tiêu dân giàu, nước mạnh, xã hội công bằng, dân chủ, văn minh.</a:t>
            </a:r>
            <a:endParaRPr lang="en-US" sz="4400">
              <a:latin typeface="Arial" charset="0"/>
              <a:cs typeface="Arial" charset="0"/>
            </a:endParaRPr>
          </a:p>
        </p:txBody>
      </p:sp>
      <p:sp>
        <p:nvSpPr>
          <p:cNvPr id="37891" name="Rectangle 2"/>
          <p:cNvSpPr>
            <a:spLocks noChangeArrowheads="1"/>
          </p:cNvSpPr>
          <p:nvPr/>
        </p:nvSpPr>
        <p:spPr bwMode="auto">
          <a:xfrm>
            <a:off x="914400" y="609600"/>
            <a:ext cx="3595688" cy="646113"/>
          </a:xfrm>
          <a:prstGeom prst="rect">
            <a:avLst/>
          </a:prstGeom>
          <a:noFill/>
          <a:ln w="9525">
            <a:noFill/>
            <a:miter lim="800000"/>
            <a:headEnd/>
            <a:tailEnd/>
          </a:ln>
        </p:spPr>
        <p:txBody>
          <a:bodyPr wrap="none">
            <a:spAutoFit/>
          </a:bodyPr>
          <a:lstStyle/>
          <a:p>
            <a:r>
              <a:rPr lang="en-US" sz="3600" b="1">
                <a:solidFill>
                  <a:srgbClr val="4DF709"/>
                </a:solidFill>
                <a:cs typeface="Times New Roman" pitchFamily="18" charset="0"/>
              </a:rPr>
              <a:t>1. Phương hướng</a:t>
            </a:r>
            <a:endParaRPr lang="en-US" sz="3600">
              <a:solidFill>
                <a:srgbClr val="4DF70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85800" y="1219200"/>
            <a:ext cx="8229600" cy="2308225"/>
          </a:xfrm>
          <a:prstGeom prst="rect">
            <a:avLst/>
          </a:prstGeom>
          <a:noFill/>
          <a:ln w="9525">
            <a:noFill/>
            <a:miter lim="800000"/>
            <a:headEnd/>
            <a:tailEnd/>
          </a:ln>
        </p:spPr>
        <p:txBody>
          <a:bodyPr anchor="ctr">
            <a:spAutoFit/>
          </a:bodyPr>
          <a:lstStyle/>
          <a:p>
            <a:pPr indent="114300" algn="just" eaLnBrk="1" hangingPunct="1"/>
            <a:r>
              <a:rPr lang="en-US" sz="3600" i="1">
                <a:ea typeface="Calibri" pitchFamily="34" charset="0"/>
                <a:cs typeface="Times New Roman" pitchFamily="18" charset="0"/>
              </a:rPr>
              <a:t>2.1. </a:t>
            </a:r>
            <a:r>
              <a:rPr lang="vi-VN" sz="3600" i="1">
                <a:ea typeface="Calibri" pitchFamily="34" charset="0"/>
                <a:cs typeface="Times New Roman" pitchFamily="18" charset="0"/>
              </a:rPr>
              <a:t>Văn hóa là nền tảng tinh thần của xã hội, là mục tiêu, động lực phát triển bền vững đất nước. Văn hóa phải được đặt ngang hàng với kinh tế, chính trị, xã hội. </a:t>
            </a:r>
            <a:endParaRPr lang="vi-VN" sz="4400">
              <a:latin typeface="Arial" charset="0"/>
              <a:ea typeface="Calibri" pitchFamily="34" charset="0"/>
              <a:cs typeface="Arial" charset="0"/>
            </a:endParaRPr>
          </a:p>
        </p:txBody>
      </p:sp>
      <p:sp>
        <p:nvSpPr>
          <p:cNvPr id="3" name="Rectangle 2"/>
          <p:cNvSpPr>
            <a:spLocks noChangeArrowheads="1"/>
          </p:cNvSpPr>
          <p:nvPr/>
        </p:nvSpPr>
        <p:spPr bwMode="auto">
          <a:xfrm>
            <a:off x="592138" y="381000"/>
            <a:ext cx="6503987" cy="584200"/>
          </a:xfrm>
          <a:prstGeom prst="rect">
            <a:avLst/>
          </a:prstGeom>
          <a:noFill/>
          <a:ln w="9525">
            <a:noFill/>
            <a:miter lim="800000"/>
            <a:headEnd/>
            <a:tailEnd/>
          </a:ln>
        </p:spPr>
        <p:txBody>
          <a:bodyPr wrap="none">
            <a:spAutoFit/>
          </a:bodyPr>
          <a:lstStyle/>
          <a:p>
            <a:r>
              <a:rPr lang="en-US" sz="3200" b="1">
                <a:solidFill>
                  <a:srgbClr val="4DF709"/>
                </a:solidFill>
              </a:rPr>
              <a:t>2. Những quan điểm chỉ đạo cơ bản </a:t>
            </a:r>
          </a:p>
        </p:txBody>
      </p:sp>
      <p:sp>
        <p:nvSpPr>
          <p:cNvPr id="5" name="Rectangle 4"/>
          <p:cNvSpPr>
            <a:spLocks noChangeArrowheads="1"/>
          </p:cNvSpPr>
          <p:nvPr/>
        </p:nvSpPr>
        <p:spPr bwMode="auto">
          <a:xfrm>
            <a:off x="914400" y="4124980"/>
            <a:ext cx="4043094" cy="523220"/>
          </a:xfrm>
          <a:prstGeom prst="rect">
            <a:avLst/>
          </a:prstGeom>
          <a:noFill/>
          <a:ln w="9525">
            <a:noFill/>
            <a:miter lim="800000"/>
            <a:headEnd/>
            <a:tailEnd/>
          </a:ln>
        </p:spPr>
        <p:txBody>
          <a:bodyPr wrap="none">
            <a:spAutoFit/>
          </a:bodyPr>
          <a:lstStyle/>
          <a:p>
            <a:r>
              <a:rPr lang="en-US" sz="2800" b="1">
                <a:solidFill>
                  <a:srgbClr val="FFFF00"/>
                </a:solidFill>
                <a:latin typeface="VNI-Palatin" pitchFamily="2" charset="0"/>
              </a:rPr>
              <a:t>“Neàn taûng tinh thaàn”?</a:t>
            </a:r>
            <a:endParaRPr lang="en-US" sz="2800"/>
          </a:p>
        </p:txBody>
      </p:sp>
      <p:sp>
        <p:nvSpPr>
          <p:cNvPr id="7" name="TextBox 6"/>
          <p:cNvSpPr txBox="1">
            <a:spLocks noChangeArrowheads="1"/>
          </p:cNvSpPr>
          <p:nvPr/>
        </p:nvSpPr>
        <p:spPr bwMode="auto">
          <a:xfrm>
            <a:off x="742950" y="4800600"/>
            <a:ext cx="8020050" cy="1077913"/>
          </a:xfrm>
          <a:prstGeom prst="rect">
            <a:avLst/>
          </a:prstGeom>
          <a:noFill/>
          <a:ln w="9525">
            <a:noFill/>
            <a:miter lim="800000"/>
            <a:headEnd/>
            <a:tailEnd/>
          </a:ln>
        </p:spPr>
        <p:txBody>
          <a:bodyPr>
            <a:spAutoFit/>
          </a:bodyPr>
          <a:lstStyle/>
          <a:p>
            <a:pPr algn="just"/>
            <a:r>
              <a:rPr lang="en-US" sz="3200" b="1">
                <a:sym typeface="Wingdings" pitchFamily="2" charset="2"/>
              </a:rPr>
              <a:t></a:t>
            </a:r>
            <a:r>
              <a:rPr lang="en-US" sz="3200" b="1"/>
              <a:t> Nền tảng TT là chỗ dựa về mặt tinh thần tạo nền móng vững chắc cho XH phát triển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ppt_x</p:attrName>
                                        </p:attrNameLst>
                                      </p:cBhvr>
                                      <p:tavLst>
                                        <p:tav tm="0">
                                          <p:val>
                                            <p:strVal val="#ppt_x-.2"/>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90600" y="3048000"/>
            <a:ext cx="7467600" cy="3078163"/>
          </a:xfrm>
          <a:prstGeom prst="rect">
            <a:avLst/>
          </a:prstGeom>
          <a:noFill/>
          <a:ln w="9525">
            <a:noFill/>
            <a:miter lim="800000"/>
            <a:headEnd/>
            <a:tailEnd/>
          </a:ln>
        </p:spPr>
        <p:txBody>
          <a:bodyPr>
            <a:spAutoFit/>
          </a:bodyPr>
          <a:lstStyle/>
          <a:p>
            <a:pPr lvl="1">
              <a:lnSpc>
                <a:spcPct val="80000"/>
              </a:lnSpc>
              <a:spcBef>
                <a:spcPts val="600"/>
              </a:spcBef>
              <a:spcAft>
                <a:spcPts val="600"/>
              </a:spcAft>
              <a:buClr>
                <a:srgbClr val="FF3300"/>
              </a:buClr>
              <a:buSzPct val="105000"/>
              <a:buFont typeface="Wingdings" pitchFamily="2" charset="2"/>
              <a:buChar char="§"/>
            </a:pPr>
            <a:r>
              <a:rPr lang="en-US" sz="3000">
                <a:latin typeface="VNI-Palatin" pitchFamily="2" charset="0"/>
              </a:rPr>
              <a:t> Tö töôûng, ñaïo ñöùc, loái soáng</a:t>
            </a:r>
          </a:p>
          <a:p>
            <a:pPr lvl="1">
              <a:lnSpc>
                <a:spcPct val="80000"/>
              </a:lnSpc>
              <a:spcBef>
                <a:spcPts val="600"/>
              </a:spcBef>
              <a:spcAft>
                <a:spcPts val="600"/>
              </a:spcAft>
              <a:buClr>
                <a:srgbClr val="FF3300"/>
              </a:buClr>
              <a:buSzPct val="105000"/>
              <a:buFont typeface="Wingdings" pitchFamily="2" charset="2"/>
              <a:buChar char="§"/>
            </a:pPr>
            <a:r>
              <a:rPr lang="en-US" sz="3000">
                <a:latin typeface="VNI-Palatin" pitchFamily="2" charset="0"/>
              </a:rPr>
              <a:t> Giaùo duïc vaø khoa hoïc</a:t>
            </a:r>
          </a:p>
          <a:p>
            <a:pPr lvl="1">
              <a:lnSpc>
                <a:spcPct val="80000"/>
              </a:lnSpc>
              <a:spcBef>
                <a:spcPts val="600"/>
              </a:spcBef>
              <a:spcAft>
                <a:spcPts val="600"/>
              </a:spcAft>
              <a:buClr>
                <a:srgbClr val="FF3300"/>
              </a:buClr>
              <a:buSzPct val="105000"/>
              <a:buFont typeface="Wingdings" pitchFamily="2" charset="2"/>
              <a:buChar char="§"/>
            </a:pPr>
            <a:r>
              <a:rPr lang="en-US" sz="3000">
                <a:latin typeface="VNI-Palatin" pitchFamily="2" charset="0"/>
              </a:rPr>
              <a:t> Vaên hoïc ngheä thuaät</a:t>
            </a:r>
          </a:p>
          <a:p>
            <a:pPr lvl="1">
              <a:lnSpc>
                <a:spcPct val="80000"/>
              </a:lnSpc>
              <a:spcBef>
                <a:spcPts val="600"/>
              </a:spcBef>
              <a:spcAft>
                <a:spcPts val="600"/>
              </a:spcAft>
              <a:buClr>
                <a:srgbClr val="FF3300"/>
              </a:buClr>
              <a:buSzPct val="105000"/>
              <a:buFont typeface="Wingdings" pitchFamily="2" charset="2"/>
              <a:buChar char="§"/>
            </a:pPr>
            <a:r>
              <a:rPr lang="en-US" sz="3000">
                <a:latin typeface="VNI-Palatin" pitchFamily="2" charset="0"/>
              </a:rPr>
              <a:t> Thoâng tin ñaïi chuùng</a:t>
            </a:r>
          </a:p>
          <a:p>
            <a:pPr lvl="1">
              <a:lnSpc>
                <a:spcPct val="80000"/>
              </a:lnSpc>
              <a:spcBef>
                <a:spcPts val="600"/>
              </a:spcBef>
              <a:spcAft>
                <a:spcPts val="600"/>
              </a:spcAft>
              <a:buClr>
                <a:srgbClr val="FF3300"/>
              </a:buClr>
              <a:buSzPct val="105000"/>
              <a:buFont typeface="Wingdings" pitchFamily="2" charset="2"/>
              <a:buChar char="§"/>
            </a:pPr>
            <a:r>
              <a:rPr lang="en-US" sz="3000">
                <a:latin typeface="VNI-Palatin" pitchFamily="2" charset="0"/>
              </a:rPr>
              <a:t> Giao löu vaên hoùa vôùi nöôùc ngoaøi</a:t>
            </a:r>
          </a:p>
          <a:p>
            <a:pPr lvl="1">
              <a:lnSpc>
                <a:spcPct val="80000"/>
              </a:lnSpc>
              <a:spcBef>
                <a:spcPts val="600"/>
              </a:spcBef>
              <a:spcAft>
                <a:spcPts val="600"/>
              </a:spcAft>
              <a:buClr>
                <a:srgbClr val="FF3300"/>
              </a:buClr>
              <a:buSzPct val="105000"/>
              <a:buFont typeface="Wingdings" pitchFamily="2" charset="2"/>
              <a:buChar char="§"/>
            </a:pPr>
            <a:r>
              <a:rPr lang="en-US" sz="3000">
                <a:latin typeface="VNI-Palatin" pitchFamily="2" charset="0"/>
              </a:rPr>
              <a:t> Theå cheá vaên hoùa…</a:t>
            </a:r>
          </a:p>
        </p:txBody>
      </p:sp>
      <p:sp>
        <p:nvSpPr>
          <p:cNvPr id="3" name="Text Box 13"/>
          <p:cNvSpPr txBox="1">
            <a:spLocks noChangeArrowheads="1"/>
          </p:cNvSpPr>
          <p:nvPr/>
        </p:nvSpPr>
        <p:spPr bwMode="auto">
          <a:xfrm>
            <a:off x="381000" y="533400"/>
            <a:ext cx="8534400" cy="830997"/>
          </a:xfrm>
          <a:prstGeom prst="rect">
            <a:avLst/>
          </a:prstGeom>
          <a:noFill/>
          <a:ln w="9525" algn="ctr">
            <a:noFill/>
            <a:miter lim="800000"/>
            <a:headEnd/>
            <a:tailEnd/>
          </a:ln>
        </p:spPr>
        <p:txBody>
          <a:bodyPr>
            <a:spAutoFit/>
          </a:bodyPr>
          <a:lstStyle/>
          <a:p>
            <a:pPr marL="533400" indent="-533400" algn="ctr">
              <a:spcBef>
                <a:spcPct val="50000"/>
              </a:spcBef>
            </a:pPr>
            <a:r>
              <a:rPr lang="en-US" sz="2400" b="1">
                <a:solidFill>
                  <a:srgbClr val="FFFF00"/>
                </a:solidFill>
                <a:cs typeface="Times New Roman" pitchFamily="18" charset="0"/>
              </a:rPr>
              <a:t>Những yếu tố, giá trị nào của </a:t>
            </a:r>
            <a:r>
              <a:rPr lang="vi-VN" sz="2400" b="1">
                <a:solidFill>
                  <a:srgbClr val="FFFF00"/>
                </a:solidFill>
                <a:cs typeface="Times New Roman" pitchFamily="18" charset="0"/>
              </a:rPr>
              <a:t>V</a:t>
            </a:r>
            <a:r>
              <a:rPr lang="en-US" sz="2400" b="1">
                <a:solidFill>
                  <a:srgbClr val="FFFF00"/>
                </a:solidFill>
                <a:cs typeface="Times New Roman" pitchFamily="18" charset="0"/>
              </a:rPr>
              <a:t>H đảm nhận vai trò là nền tảng tinh thần của XH?</a:t>
            </a:r>
          </a:p>
        </p:txBody>
      </p:sp>
      <p:sp>
        <p:nvSpPr>
          <p:cNvPr id="4" name="Rectangle 3"/>
          <p:cNvSpPr/>
          <p:nvPr/>
        </p:nvSpPr>
        <p:spPr>
          <a:xfrm>
            <a:off x="609600" y="1752600"/>
            <a:ext cx="8229600" cy="1126462"/>
          </a:xfrm>
          <a:prstGeom prst="rect">
            <a:avLst/>
          </a:prstGeom>
        </p:spPr>
        <p:txBody>
          <a:bodyPr>
            <a:spAutoFit/>
          </a:bodyPr>
          <a:lstStyle/>
          <a:p>
            <a:pPr algn="just">
              <a:lnSpc>
                <a:spcPct val="80000"/>
              </a:lnSpc>
              <a:defRPr/>
            </a:pPr>
            <a:r>
              <a:rPr lang="en-US" sz="2000" dirty="0">
                <a:latin typeface="VNI-Palatin" pitchFamily="2" charset="0"/>
                <a:sym typeface="Wingdings"/>
              </a:rPr>
              <a:t> </a:t>
            </a:r>
            <a:r>
              <a:rPr lang="en-US" sz="2800" dirty="0">
                <a:latin typeface="VNI-Palatin" pitchFamily="2" charset="0"/>
              </a:rPr>
              <a:t>NQTW5, KHOÙA VIII </a:t>
            </a:r>
            <a:r>
              <a:rPr lang="en-US" sz="2800" dirty="0" err="1">
                <a:latin typeface="VNI-Palatin" pitchFamily="2" charset="0"/>
              </a:rPr>
              <a:t>xaùc</a:t>
            </a:r>
            <a:r>
              <a:rPr lang="en-US" sz="2800" dirty="0">
                <a:latin typeface="VNI-Palatin" pitchFamily="2" charset="0"/>
              </a:rPr>
              <a:t> </a:t>
            </a:r>
            <a:r>
              <a:rPr lang="en-US" sz="2800" dirty="0" err="1">
                <a:latin typeface="VNI-Palatin" pitchFamily="2" charset="0"/>
              </a:rPr>
              <a:t>ñònh</a:t>
            </a:r>
            <a:r>
              <a:rPr lang="en-US" sz="2800" b="1" dirty="0">
                <a:effectLst>
                  <a:outerShdw blurRad="38100" dist="38100" dir="2700000" algn="tl">
                    <a:srgbClr val="000000"/>
                  </a:outerShdw>
                </a:effectLst>
                <a:latin typeface="VNI-Palatin" pitchFamily="2" charset="0"/>
              </a:rPr>
              <a:t> 6 </a:t>
            </a:r>
            <a:r>
              <a:rPr lang="en-US" sz="2800" b="1" dirty="0" err="1">
                <a:effectLst>
                  <a:outerShdw blurRad="38100" dist="38100" dir="2700000" algn="tl">
                    <a:srgbClr val="000000"/>
                  </a:outerShdw>
                </a:effectLst>
                <a:latin typeface="VNI-Palatin" pitchFamily="2" charset="0"/>
              </a:rPr>
              <a:t>lónh</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vöïc</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chuû</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yeáu</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cô</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baûn</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của</a:t>
            </a:r>
            <a:r>
              <a:rPr lang="en-US" sz="2800" b="1" dirty="0">
                <a:effectLst>
                  <a:outerShdw blurRad="38100" dist="38100" dir="2700000" algn="tl">
                    <a:srgbClr val="000000"/>
                  </a:outerShdw>
                </a:effectLst>
                <a:latin typeface="VNI-Palatin" pitchFamily="2" charset="0"/>
              </a:rPr>
              <a:t> VH </a:t>
            </a:r>
            <a:r>
              <a:rPr lang="en-US" sz="2800" b="1" dirty="0" err="1">
                <a:effectLst>
                  <a:outerShdw blurRad="38100" dist="38100" dir="2700000" algn="tl">
                    <a:srgbClr val="000000"/>
                  </a:outerShdw>
                </a:effectLst>
                <a:latin typeface="VNI-Palatin" pitchFamily="2" charset="0"/>
              </a:rPr>
              <a:t>đảm</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latin typeface="VNI-Palatin" pitchFamily="2" charset="0"/>
              </a:rPr>
              <a:t>nhận</a:t>
            </a:r>
            <a:r>
              <a:rPr lang="en-US" sz="2800" b="1" dirty="0">
                <a:effectLst>
                  <a:outerShdw blurRad="38100" dist="38100" dir="2700000" algn="tl">
                    <a:srgbClr val="000000"/>
                  </a:outerShdw>
                </a:effectLst>
                <a:latin typeface="VNI-Palatin" pitchFamily="2" charset="0"/>
              </a:rPr>
              <a:t> </a:t>
            </a:r>
            <a:r>
              <a:rPr lang="en-US" sz="2800" b="1" dirty="0" err="1">
                <a:effectLst>
                  <a:outerShdw blurRad="38100" dist="38100" dir="2700000" algn="tl">
                    <a:srgbClr val="000000"/>
                  </a:outerShdw>
                </a:effectLst>
                <a:cs typeface="Times New Roman" pitchFamily="18" charset="0"/>
              </a:rPr>
              <a:t>vai</a:t>
            </a:r>
            <a:r>
              <a:rPr lang="en-US" sz="2800" b="1" dirty="0">
                <a:effectLst>
                  <a:outerShdw blurRad="38100" dist="38100" dir="2700000" algn="tl">
                    <a:srgbClr val="000000"/>
                  </a:outerShdw>
                </a:effectLst>
                <a:cs typeface="Times New Roman" pitchFamily="18" charset="0"/>
              </a:rPr>
              <a:t> </a:t>
            </a:r>
            <a:r>
              <a:rPr lang="en-US" sz="2800" b="1" dirty="0" err="1">
                <a:effectLst>
                  <a:outerShdw blurRad="38100" dist="38100" dir="2700000" algn="tl">
                    <a:srgbClr val="000000"/>
                  </a:outerShdw>
                </a:effectLst>
                <a:cs typeface="Times New Roman" pitchFamily="18" charset="0"/>
              </a:rPr>
              <a:t>trò</a:t>
            </a:r>
            <a:r>
              <a:rPr lang="en-US" sz="2800" b="1" dirty="0">
                <a:effectLst>
                  <a:outerShdw blurRad="38100" dist="38100" dir="2700000" algn="tl">
                    <a:srgbClr val="000000"/>
                  </a:outerShdw>
                </a:effectLst>
                <a:latin typeface="VNI-Palatin" pitchFamily="2" charset="0"/>
              </a:rPr>
              <a:t> NTTT </a:t>
            </a:r>
            <a:r>
              <a:rPr lang="en-US" sz="2800" b="1" dirty="0" err="1">
                <a:effectLst>
                  <a:outerShdw blurRad="38100" dist="38100" dir="2700000" algn="tl">
                    <a:srgbClr val="000000"/>
                  </a:outerShdw>
                </a:effectLst>
                <a:latin typeface="VNI-Palatin" pitchFamily="2" charset="0"/>
              </a:rPr>
              <a:t>của</a:t>
            </a:r>
            <a:r>
              <a:rPr lang="en-US" sz="2800" b="1" dirty="0">
                <a:effectLst>
                  <a:outerShdw blurRad="38100" dist="38100" dir="2700000" algn="tl">
                    <a:srgbClr val="000000"/>
                  </a:outerShdw>
                </a:effectLst>
                <a:latin typeface="VNI-Palatin" pitchFamily="2" charset="0"/>
              </a:rPr>
              <a:t> XH</a:t>
            </a:r>
            <a:r>
              <a:rPr lang="en-US" sz="2800" dirty="0">
                <a:latin typeface="VNI-Palatin" pitchFamily="2" charset="0"/>
              </a:rPr>
              <a:t>:</a:t>
            </a:r>
            <a:endParaRPr lang="en-US" sz="2000" dirty="0">
              <a:latin typeface="VNI-Palatin"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ppt_x</p:attrName>
                                        </p:attrNameLst>
                                      </p:cBhvr>
                                      <p:tavLst>
                                        <p:tav tm="0">
                                          <p:val>
                                            <p:strVal val="#ppt_x-.2"/>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iterate type="lt">
                                    <p:tmPct val="5000"/>
                                  </p:iterate>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57200" y="1598613"/>
            <a:ext cx="8305800" cy="1754187"/>
          </a:xfrm>
          <a:prstGeom prst="rect">
            <a:avLst/>
          </a:prstGeom>
          <a:noFill/>
          <a:ln w="9525">
            <a:noFill/>
            <a:miter lim="800000"/>
            <a:headEnd/>
            <a:tailEnd/>
          </a:ln>
        </p:spPr>
        <p:txBody>
          <a:bodyPr>
            <a:spAutoFit/>
          </a:bodyPr>
          <a:lstStyle/>
          <a:p>
            <a:pPr algn="just"/>
            <a:r>
              <a:rPr lang="en-US" sz="3600">
                <a:cs typeface="Times New Roman" pitchFamily="18" charset="0"/>
              </a:rPr>
              <a:t>- V</a:t>
            </a:r>
            <a:r>
              <a:rPr lang="vi-VN" sz="3600">
                <a:cs typeface="Times New Roman" pitchFamily="18" charset="0"/>
              </a:rPr>
              <a:t>ăn hóa</a:t>
            </a:r>
            <a:r>
              <a:rPr lang="en-US" sz="3600">
                <a:cs typeface="Times New Roman" pitchFamily="18" charset="0"/>
              </a:rPr>
              <a:t> là </a:t>
            </a:r>
            <a:r>
              <a:rPr lang="en-US" sz="3600">
                <a:solidFill>
                  <a:srgbClr val="FFFF00"/>
                </a:solidFill>
                <a:cs typeface="Times New Roman" pitchFamily="18" charset="0"/>
              </a:rPr>
              <a:t>tổng thể các giá trị </a:t>
            </a:r>
            <a:r>
              <a:rPr lang="en-US" sz="3600">
                <a:cs typeface="Times New Roman" pitchFamily="18" charset="0"/>
              </a:rPr>
              <a:t>mà dân tộc và nhân loại liên tục sáng tạo trong lịch sử để tồn tại và phát triển.</a:t>
            </a:r>
          </a:p>
        </p:txBody>
      </p:sp>
      <p:sp>
        <p:nvSpPr>
          <p:cNvPr id="3" name="TextBox 2"/>
          <p:cNvSpPr txBox="1">
            <a:spLocks noChangeArrowheads="1"/>
          </p:cNvSpPr>
          <p:nvPr/>
        </p:nvSpPr>
        <p:spPr bwMode="auto">
          <a:xfrm>
            <a:off x="457200" y="3881438"/>
            <a:ext cx="8305800" cy="2062162"/>
          </a:xfrm>
          <a:prstGeom prst="rect">
            <a:avLst/>
          </a:prstGeom>
          <a:noFill/>
          <a:ln w="9525">
            <a:noFill/>
            <a:miter lim="800000"/>
            <a:headEnd/>
            <a:tailEnd/>
          </a:ln>
        </p:spPr>
        <p:txBody>
          <a:bodyPr>
            <a:spAutoFit/>
          </a:bodyPr>
          <a:lstStyle/>
          <a:p>
            <a:pPr algn="just"/>
            <a:r>
              <a:rPr lang="en-US" sz="3200">
                <a:cs typeface="Times New Roman" pitchFamily="18" charset="0"/>
                <a:sym typeface="Wingdings" pitchFamily="2" charset="2"/>
              </a:rPr>
              <a:t> Những yếu tố này tạo thành môi trường v</a:t>
            </a:r>
            <a:r>
              <a:rPr lang="vi-VN" sz="3200">
                <a:cs typeface="Times New Roman" pitchFamily="18" charset="0"/>
                <a:sym typeface="Wingdings" pitchFamily="2" charset="2"/>
              </a:rPr>
              <a:t>ăn hóa</a:t>
            </a:r>
            <a:r>
              <a:rPr lang="en-US" sz="3200">
                <a:cs typeface="Times New Roman" pitchFamily="18" charset="0"/>
                <a:sym typeface="Wingdings" pitchFamily="2" charset="2"/>
              </a:rPr>
              <a:t> tác động đến c</a:t>
            </a:r>
            <a:r>
              <a:rPr lang="vi-VN" sz="3200">
                <a:cs typeface="Times New Roman" pitchFamily="18" charset="0"/>
                <a:sym typeface="Wingdings" pitchFamily="2" charset="2"/>
              </a:rPr>
              <a:t>on người</a:t>
            </a:r>
            <a:r>
              <a:rPr lang="en-US" sz="3200">
                <a:cs typeface="Times New Roman" pitchFamily="18" charset="0"/>
                <a:sym typeface="Wingdings" pitchFamily="2" charset="2"/>
              </a:rPr>
              <a:t>, làm nên </a:t>
            </a:r>
            <a:r>
              <a:rPr lang="en-US" sz="3200">
                <a:solidFill>
                  <a:srgbClr val="FFFF00"/>
                </a:solidFill>
                <a:cs typeface="Times New Roman" pitchFamily="18" charset="0"/>
                <a:sym typeface="Wingdings" pitchFamily="2" charset="2"/>
              </a:rPr>
              <a:t>sức sống, bản lĩnh, tiềm năng sáng tạo</a:t>
            </a:r>
            <a:r>
              <a:rPr lang="en-US" sz="3200">
                <a:cs typeface="Times New Roman" pitchFamily="18" charset="0"/>
                <a:sym typeface="Wingdings" pitchFamily="2" charset="2"/>
              </a:rPr>
              <a:t> của cá nhân và cộng đồng.</a:t>
            </a:r>
            <a:endParaRPr lang="en-US" sz="3200">
              <a:cs typeface="Times New Roman" pitchFamily="18" charset="0"/>
            </a:endParaRPr>
          </a:p>
        </p:txBody>
      </p:sp>
      <p:sp>
        <p:nvSpPr>
          <p:cNvPr id="4" name="Rectangle 3"/>
          <p:cNvSpPr/>
          <p:nvPr/>
        </p:nvSpPr>
        <p:spPr>
          <a:xfrm>
            <a:off x="838200" y="533400"/>
            <a:ext cx="6999032" cy="523220"/>
          </a:xfrm>
          <a:prstGeom prst="rect">
            <a:avLst/>
          </a:prstGeom>
        </p:spPr>
        <p:txBody>
          <a:bodyPr wrap="none">
            <a:spAutoFit/>
          </a:bodyPr>
          <a:lstStyle/>
          <a:p>
            <a:pPr>
              <a:defRPr/>
            </a:pPr>
            <a:r>
              <a:rPr lang="en-US" sz="2800" b="1">
                <a:solidFill>
                  <a:srgbClr val="FFFF00"/>
                </a:solidFill>
                <a:latin typeface="VNI-Palatin" pitchFamily="2" charset="0"/>
              </a:rPr>
              <a:t>Văn </a:t>
            </a:r>
            <a:r>
              <a:rPr lang="en-US" sz="2800" b="1">
                <a:solidFill>
                  <a:srgbClr val="FFFF00"/>
                </a:solidFill>
                <a:latin typeface="+mn-lt"/>
              </a:rPr>
              <a:t>hóa - “Nền </a:t>
            </a:r>
            <a:r>
              <a:rPr lang="en-US" sz="2800" b="1">
                <a:solidFill>
                  <a:srgbClr val="FFFF00"/>
                </a:solidFill>
                <a:latin typeface="VNI-Palatin" pitchFamily="2" charset="0"/>
              </a:rPr>
              <a:t>taûng </a:t>
            </a:r>
            <a:r>
              <a:rPr lang="en-US" sz="2800" b="1" dirty="0" err="1">
                <a:solidFill>
                  <a:srgbClr val="FFFF00"/>
                </a:solidFill>
                <a:latin typeface="VNI-Palatin" pitchFamily="2" charset="0"/>
              </a:rPr>
              <a:t>tinh</a:t>
            </a:r>
            <a:r>
              <a:rPr lang="en-US" sz="2800" b="1" dirty="0">
                <a:solidFill>
                  <a:srgbClr val="FFFF00"/>
                </a:solidFill>
                <a:latin typeface="VNI-Palatin" pitchFamily="2" charset="0"/>
              </a:rPr>
              <a:t> </a:t>
            </a:r>
            <a:r>
              <a:rPr lang="en-US" sz="2800" b="1" err="1">
                <a:solidFill>
                  <a:srgbClr val="FFFF00"/>
                </a:solidFill>
                <a:latin typeface="VNI-Palatin" pitchFamily="2" charset="0"/>
              </a:rPr>
              <a:t>thaàn</a:t>
            </a:r>
            <a:r>
              <a:rPr lang="en-US" sz="2800" b="1">
                <a:solidFill>
                  <a:srgbClr val="FFFF00"/>
                </a:solidFill>
                <a:latin typeface="VNI-Palatin" pitchFamily="2" charset="0"/>
              </a:rPr>
              <a:t>” của XH:</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0" fill="hold"/>
                                        <p:tgtEl>
                                          <p:spTgt spid="2"/>
                                        </p:tgtEl>
                                        <p:attrNameLst>
                                          <p:attrName>ppt_x</p:attrName>
                                        </p:attrNameLst>
                                      </p:cBhvr>
                                      <p:tavLst>
                                        <p:tav tm="0">
                                          <p:val>
                                            <p:strVal val="#ppt_x"/>
                                          </p:val>
                                        </p:tav>
                                        <p:tav tm="100000">
                                          <p:val>
                                            <p:strVal val="#ppt_x"/>
                                          </p:val>
                                        </p:tav>
                                      </p:tavLst>
                                    </p:anim>
                                    <p:anim calcmode="lin" valueType="num">
                                      <p:cBhvr additive="base">
                                        <p:cTn id="15"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Rot="1" noChangeArrowheads="1"/>
          </p:cNvSpPr>
          <p:nvPr/>
        </p:nvSpPr>
        <p:spPr>
          <a:xfrm>
            <a:off x="228600" y="381000"/>
            <a:ext cx="8642350" cy="3048000"/>
          </a:xfrm>
          <a:prstGeom prst="rect">
            <a:avLst/>
          </a:prstGeom>
        </p:spPr>
        <p:txBody>
          <a:bodyPr>
            <a:normAutofit fontScale="90000" lnSpcReduction="10000"/>
          </a:bodyPr>
          <a:lstStyle/>
          <a:p>
            <a:pPr marL="261938" indent="-261938" algn="just" eaLnBrk="1" hangingPunct="1">
              <a:defRPr/>
            </a:pPr>
            <a:r>
              <a:rPr lang="en-US" sz="4400" b="1" kern="0">
                <a:solidFill>
                  <a:schemeClr val="tx2"/>
                </a:solidFill>
                <a:effectLst>
                  <a:outerShdw blurRad="38100" dist="38100" dir="2700000" algn="tl">
                    <a:srgbClr val="000000"/>
                  </a:outerShdw>
                </a:effectLst>
                <a:latin typeface="+mj-lt"/>
                <a:ea typeface="+mj-ea"/>
                <a:cs typeface="+mj-cs"/>
              </a:rPr>
              <a:t>		</a:t>
            </a:r>
            <a:r>
              <a:rPr lang="en-US" sz="4400" b="1" kern="0">
                <a:solidFill>
                  <a:schemeClr val="tx2"/>
                </a:solidFill>
                <a:effectLst>
                  <a:outerShdw blurRad="38100" dist="38100" dir="2700000" algn="tl">
                    <a:srgbClr val="000000"/>
                  </a:outerShdw>
                </a:effectLst>
                <a:latin typeface="+mj-lt"/>
                <a:ea typeface="+mj-ea"/>
                <a:cs typeface="+mj-cs"/>
                <a:sym typeface="Wingdings"/>
              </a:rPr>
              <a:t></a:t>
            </a:r>
            <a:r>
              <a:rPr lang="en-US" sz="3100" kern="0">
                <a:effectLst>
                  <a:outerShdw blurRad="38100" dist="38100" dir="2700000" algn="tl">
                    <a:srgbClr val="000000"/>
                  </a:outerShdw>
                </a:effectLst>
                <a:latin typeface="VNI-Palatin" pitchFamily="2" charset="0"/>
                <a:ea typeface="+mj-ea"/>
                <a:cs typeface="+mj-cs"/>
              </a:rPr>
              <a:t>Heä thoáng caùc giaù trò ñaëc tröng ñoù khi ñöôïc </a:t>
            </a:r>
            <a:r>
              <a:rPr lang="en-US" sz="3100" b="1" kern="0">
                <a:solidFill>
                  <a:srgbClr val="FFFF00"/>
                </a:solidFill>
                <a:effectLst>
                  <a:outerShdw blurRad="38100" dist="38100" dir="2700000" algn="tl">
                    <a:srgbClr val="000000"/>
                  </a:outerShdw>
                </a:effectLst>
                <a:latin typeface="VNI-Palatin" pitchFamily="2" charset="0"/>
                <a:ea typeface="+mj-ea"/>
                <a:cs typeface="+mj-cs"/>
              </a:rPr>
              <a:t>chuyeån hoùa, thaåm thaáu</a:t>
            </a:r>
            <a:r>
              <a:rPr lang="en-US" sz="3100" kern="0">
                <a:solidFill>
                  <a:srgbClr val="FFFF00"/>
                </a:solidFill>
                <a:effectLst>
                  <a:outerShdw blurRad="38100" dist="38100" dir="2700000" algn="tl">
                    <a:srgbClr val="000000"/>
                  </a:outerShdw>
                </a:effectLst>
                <a:latin typeface="VNI-Palatin" pitchFamily="2" charset="0"/>
                <a:ea typeface="+mj-ea"/>
                <a:cs typeface="+mj-cs"/>
              </a:rPr>
              <a:t> </a:t>
            </a:r>
            <a:r>
              <a:rPr lang="en-US" sz="3100" b="1" kern="0">
                <a:solidFill>
                  <a:srgbClr val="FFFF00"/>
                </a:solidFill>
                <a:effectLst>
                  <a:outerShdw blurRad="38100" dist="38100" dir="2700000" algn="tl">
                    <a:srgbClr val="000000"/>
                  </a:outerShdw>
                </a:effectLst>
                <a:latin typeface="VNI-Palatin" pitchFamily="2" charset="0"/>
                <a:ea typeface="+mj-ea"/>
                <a:cs typeface="+mj-cs"/>
              </a:rPr>
              <a:t>thaønh nhaän thöùc - yù thöùc - haønh ñoäng</a:t>
            </a:r>
            <a:r>
              <a:rPr lang="en-US" sz="3100" kern="0">
                <a:effectLst>
                  <a:outerShdw blurRad="38100" dist="38100" dir="2700000" algn="tl">
                    <a:srgbClr val="000000"/>
                  </a:outerShdw>
                </a:effectLst>
                <a:latin typeface="VNI-Palatin" pitchFamily="2" charset="0"/>
                <a:ea typeface="+mj-ea"/>
                <a:cs typeface="+mj-cs"/>
              </a:rPr>
              <a:t> trong moãi con ngöôøi VN seõ taïo ra </a:t>
            </a:r>
            <a:r>
              <a:rPr lang="en-US" sz="3100" b="1" kern="0">
                <a:solidFill>
                  <a:srgbClr val="FFFF00"/>
                </a:solidFill>
                <a:effectLst>
                  <a:outerShdw blurRad="38100" dist="38100" dir="2700000" algn="tl">
                    <a:srgbClr val="000000"/>
                  </a:outerShdw>
                </a:effectLst>
                <a:latin typeface="VNI-Palatin" pitchFamily="2" charset="0"/>
                <a:ea typeface="+mj-ea"/>
                <a:cs typeface="+mj-cs"/>
              </a:rPr>
              <a:t>söùc maïnh coäng toàn</a:t>
            </a:r>
            <a:r>
              <a:rPr lang="en-US" sz="3100" kern="0">
                <a:effectLst>
                  <a:outerShdw blurRad="38100" dist="38100" dir="2700000" algn="tl">
                    <a:srgbClr val="000000"/>
                  </a:outerShdw>
                </a:effectLst>
                <a:latin typeface="VNI-Palatin" pitchFamily="2" charset="0"/>
                <a:ea typeface="+mj-ea"/>
                <a:cs typeface="+mj-cs"/>
              </a:rPr>
              <a:t> saâu saéc, </a:t>
            </a:r>
            <a:r>
              <a:rPr lang="en-US" sz="3100" b="1" kern="0">
                <a:solidFill>
                  <a:schemeClr val="tx2"/>
                </a:solidFill>
                <a:effectLst>
                  <a:outerShdw blurRad="38100" dist="38100" dir="2700000" algn="tl">
                    <a:srgbClr val="000000"/>
                  </a:outerShdw>
                </a:effectLst>
                <a:latin typeface="VNI-Palatin" pitchFamily="2" charset="0"/>
                <a:ea typeface="+mj-ea"/>
                <a:cs typeface="+mj-cs"/>
              </a:rPr>
              <a:t>thaønh</a:t>
            </a:r>
            <a:r>
              <a:rPr lang="en-US" sz="3100" b="1" kern="0">
                <a:solidFill>
                  <a:srgbClr val="FFFF00"/>
                </a:solidFill>
                <a:effectLst>
                  <a:outerShdw blurRad="38100" dist="38100" dir="2700000" algn="tl">
                    <a:srgbClr val="000000"/>
                  </a:outerShdw>
                </a:effectLst>
                <a:latin typeface="VNI-Palatin" pitchFamily="2" charset="0"/>
                <a:ea typeface="+mj-ea"/>
                <a:cs typeface="+mj-cs"/>
              </a:rPr>
              <a:t> “löïc löôïng vaät</a:t>
            </a:r>
            <a:r>
              <a:rPr lang="en-US" sz="3100" b="1" kern="0">
                <a:effectLst>
                  <a:outerShdw blurRad="38100" dist="38100" dir="2700000" algn="tl">
                    <a:srgbClr val="000000"/>
                  </a:outerShdw>
                </a:effectLst>
                <a:latin typeface="VNI-Palatin" pitchFamily="2" charset="0"/>
                <a:ea typeface="+mj-ea"/>
                <a:cs typeface="+mj-cs"/>
              </a:rPr>
              <a:t> </a:t>
            </a:r>
            <a:r>
              <a:rPr lang="en-US" sz="3100" b="1" kern="0">
                <a:solidFill>
                  <a:srgbClr val="FFFF00"/>
                </a:solidFill>
                <a:effectLst>
                  <a:outerShdw blurRad="38100" dist="38100" dir="2700000" algn="tl">
                    <a:srgbClr val="000000"/>
                  </a:outerShdw>
                </a:effectLst>
                <a:latin typeface="VNI-Palatin" pitchFamily="2" charset="0"/>
                <a:ea typeface="+mj-ea"/>
                <a:cs typeface="+mj-cs"/>
              </a:rPr>
              <a:t>chaát” </a:t>
            </a:r>
            <a:r>
              <a:rPr lang="en-US" sz="3100" b="1" kern="0">
                <a:solidFill>
                  <a:schemeClr val="tx2"/>
                </a:solidFill>
                <a:effectLst>
                  <a:outerShdw blurRad="38100" dist="38100" dir="2700000" algn="tl">
                    <a:srgbClr val="000000"/>
                  </a:outerShdw>
                </a:effectLst>
                <a:latin typeface="VNI-Palatin" pitchFamily="2" charset="0"/>
                <a:ea typeface="+mj-ea"/>
                <a:cs typeface="+mj-cs"/>
              </a:rPr>
              <a:t>khoång loà</a:t>
            </a:r>
            <a:r>
              <a:rPr lang="en-US" sz="3100" kern="0">
                <a:solidFill>
                  <a:schemeClr val="tx2"/>
                </a:solidFill>
                <a:effectLst>
                  <a:outerShdw blurRad="38100" dist="38100" dir="2700000" algn="tl">
                    <a:srgbClr val="000000"/>
                  </a:outerShdw>
                </a:effectLst>
                <a:latin typeface="VNI-Palatin" pitchFamily="2" charset="0"/>
                <a:ea typeface="+mj-ea"/>
                <a:cs typeface="+mj-cs"/>
              </a:rPr>
              <a:t> </a:t>
            </a:r>
            <a:r>
              <a:rPr lang="en-US" sz="3100" kern="0">
                <a:effectLst>
                  <a:outerShdw blurRad="38100" dist="38100" dir="2700000" algn="tl">
                    <a:srgbClr val="000000"/>
                  </a:outerShdw>
                </a:effectLst>
                <a:latin typeface="VNI-Palatin" pitchFamily="2" charset="0"/>
                <a:ea typeface="+mj-ea"/>
                <a:cs typeface="+mj-cs"/>
              </a:rPr>
              <a:t>giuùp CN chieán thaéng moïi thaùch thöùc ñaët ra trong quaù trình toàn taïi vaø phaùt trieån.</a:t>
            </a:r>
            <a:endParaRPr lang="en-US" sz="3100" kern="0" dirty="0">
              <a:effectLst>
                <a:outerShdw blurRad="38100" dist="38100" dir="2700000" algn="tl">
                  <a:srgbClr val="000000"/>
                </a:outerShdw>
              </a:effectLst>
              <a:latin typeface="VNI-Palatin" pitchFamily="2" charset="0"/>
              <a:ea typeface="+mj-ea"/>
              <a:cs typeface="+mj-cs"/>
            </a:endParaRPr>
          </a:p>
        </p:txBody>
      </p:sp>
      <p:sp>
        <p:nvSpPr>
          <p:cNvPr id="3" name="TextBox 2"/>
          <p:cNvSpPr txBox="1">
            <a:spLocks noChangeArrowheads="1"/>
          </p:cNvSpPr>
          <p:nvPr/>
        </p:nvSpPr>
        <p:spPr bwMode="auto">
          <a:xfrm>
            <a:off x="609600" y="3429000"/>
            <a:ext cx="8077200" cy="2554545"/>
          </a:xfrm>
          <a:prstGeom prst="rect">
            <a:avLst/>
          </a:prstGeom>
          <a:noFill/>
          <a:ln w="9525">
            <a:noFill/>
            <a:miter lim="800000"/>
            <a:headEnd/>
            <a:tailEnd/>
          </a:ln>
        </p:spPr>
        <p:txBody>
          <a:bodyPr>
            <a:spAutoFit/>
          </a:bodyPr>
          <a:lstStyle/>
          <a:p>
            <a:pPr algn="just"/>
            <a:r>
              <a:rPr lang="en-US" sz="3200"/>
              <a:t>- VH - nền tảng tinh thần là nói đến sức sống, sức phát triển, sự hiểu biết, trí tuệ, đạo lý tâm hồn, bản lĩnh, khí phách của con người, dân tộc VN… được xây dựng và bồi đắp qua suốt chiều dài lịch sử.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ChangeArrowheads="1"/>
          </p:cNvSpPr>
          <p:nvPr/>
        </p:nvSpPr>
        <p:spPr bwMode="auto">
          <a:xfrm>
            <a:off x="914400" y="685800"/>
            <a:ext cx="7543800" cy="523220"/>
          </a:xfrm>
          <a:prstGeom prst="rect">
            <a:avLst/>
          </a:prstGeom>
          <a:noFill/>
          <a:ln w="9525">
            <a:noFill/>
            <a:miter lim="800000"/>
            <a:headEnd/>
            <a:tailEnd/>
          </a:ln>
        </p:spPr>
        <p:txBody>
          <a:bodyPr>
            <a:spAutoFit/>
          </a:bodyPr>
          <a:lstStyle/>
          <a:p>
            <a:r>
              <a:rPr lang="en-US" sz="2800" b="1" smtClean="0">
                <a:solidFill>
                  <a:srgbClr val="FFFF00"/>
                </a:solidFill>
                <a:latin typeface="VNI-Palatin" pitchFamily="2" charset="0"/>
              </a:rPr>
              <a:t>Ñoäng </a:t>
            </a:r>
            <a:r>
              <a:rPr lang="en-US" sz="2800" b="1">
                <a:solidFill>
                  <a:srgbClr val="FFFF00"/>
                </a:solidFill>
                <a:latin typeface="VNI-Palatin" pitchFamily="2" charset="0"/>
              </a:rPr>
              <a:t>löïc cuûa PT KT- XH laø gì?</a:t>
            </a:r>
            <a:endParaRPr lang="en-US" sz="2800">
              <a:solidFill>
                <a:srgbClr val="FFFF00"/>
              </a:solidFill>
            </a:endParaRPr>
          </a:p>
        </p:txBody>
      </p:sp>
      <p:sp>
        <p:nvSpPr>
          <p:cNvPr id="43011" name="Rectangle 2"/>
          <p:cNvSpPr>
            <a:spLocks noChangeArrowheads="1"/>
          </p:cNvSpPr>
          <p:nvPr/>
        </p:nvSpPr>
        <p:spPr bwMode="auto">
          <a:xfrm>
            <a:off x="762000" y="1371600"/>
            <a:ext cx="7848600" cy="2554288"/>
          </a:xfrm>
          <a:prstGeom prst="rect">
            <a:avLst/>
          </a:prstGeom>
          <a:noFill/>
          <a:ln w="9525">
            <a:noFill/>
            <a:miter lim="800000"/>
            <a:headEnd/>
            <a:tailEnd/>
          </a:ln>
        </p:spPr>
        <p:txBody>
          <a:bodyPr>
            <a:spAutoFit/>
          </a:bodyPr>
          <a:lstStyle/>
          <a:p>
            <a:pPr algn="just"/>
            <a:r>
              <a:rPr lang="en-US" sz="3200">
                <a:latin typeface="VNI-Palatin" pitchFamily="2" charset="0"/>
              </a:rPr>
              <a:t>- Ñoäng löïc cuûa PT KT- XH laø moät khaùi nieäm ñöôïc duøng haøm chæ </a:t>
            </a:r>
            <a:r>
              <a:rPr lang="en-US" sz="3200" b="1">
                <a:solidFill>
                  <a:srgbClr val="00FF00"/>
                </a:solidFill>
                <a:latin typeface="VNI-Palatin" pitchFamily="2" charset="0"/>
              </a:rPr>
              <a:t>toaøn boä</a:t>
            </a:r>
            <a:r>
              <a:rPr lang="en-US" sz="3200">
                <a:solidFill>
                  <a:srgbClr val="00FF00"/>
                </a:solidFill>
                <a:latin typeface="VNI-Palatin" pitchFamily="2" charset="0"/>
              </a:rPr>
              <a:t> </a:t>
            </a:r>
            <a:r>
              <a:rPr lang="en-US" sz="3200">
                <a:latin typeface="VNI-Palatin" pitchFamily="2" charset="0"/>
              </a:rPr>
              <a:t>nhöõng yeáu toá coù khaû naêng </a:t>
            </a:r>
            <a:r>
              <a:rPr lang="en-US" sz="3200" b="1">
                <a:solidFill>
                  <a:srgbClr val="00FF00"/>
                </a:solidFill>
                <a:latin typeface="VNI-Palatin" pitchFamily="2" charset="0"/>
              </a:rPr>
              <a:t>kích thích</a:t>
            </a:r>
            <a:r>
              <a:rPr lang="en-US" sz="3200" b="1">
                <a:latin typeface="VNI-Palatin" pitchFamily="2" charset="0"/>
              </a:rPr>
              <a:t>, </a:t>
            </a:r>
            <a:r>
              <a:rPr lang="en-US" sz="3200" b="1">
                <a:solidFill>
                  <a:srgbClr val="00FF00"/>
                </a:solidFill>
                <a:latin typeface="VNI-Palatin" pitchFamily="2" charset="0"/>
              </a:rPr>
              <a:t>thuùc ñaåy</a:t>
            </a:r>
            <a:r>
              <a:rPr lang="en-US" sz="3200">
                <a:latin typeface="VNI-Palatin" pitchFamily="2" charset="0"/>
              </a:rPr>
              <a:t>, laøm </a:t>
            </a:r>
            <a:r>
              <a:rPr lang="en-US" sz="3200" b="1">
                <a:solidFill>
                  <a:srgbClr val="00FF00"/>
                </a:solidFill>
                <a:latin typeface="VNI-Palatin" pitchFamily="2" charset="0"/>
              </a:rPr>
              <a:t>taêng cöôøng</a:t>
            </a:r>
            <a:r>
              <a:rPr lang="en-US" sz="3200">
                <a:solidFill>
                  <a:srgbClr val="00FF00"/>
                </a:solidFill>
                <a:latin typeface="VNI-Palatin" pitchFamily="2" charset="0"/>
              </a:rPr>
              <a:t> </a:t>
            </a:r>
            <a:r>
              <a:rPr lang="en-US" sz="3200">
                <a:latin typeface="VNI-Palatin" pitchFamily="2" charset="0"/>
              </a:rPr>
              <a:t>söï vaän ñoäng cuûa caùc quaù trình xaõ hoäi.</a:t>
            </a:r>
            <a:endParaRPr lang="en-US" sz="3200"/>
          </a:p>
        </p:txBody>
      </p:sp>
      <p:sp>
        <p:nvSpPr>
          <p:cNvPr id="43012" name="Rectangle 3"/>
          <p:cNvSpPr>
            <a:spLocks noChangeArrowheads="1"/>
          </p:cNvSpPr>
          <p:nvPr/>
        </p:nvSpPr>
        <p:spPr bwMode="auto">
          <a:xfrm>
            <a:off x="914400" y="4267200"/>
            <a:ext cx="7772400" cy="954107"/>
          </a:xfrm>
          <a:prstGeom prst="rect">
            <a:avLst/>
          </a:prstGeom>
          <a:noFill/>
          <a:ln w="9525">
            <a:noFill/>
            <a:miter lim="800000"/>
            <a:headEnd/>
            <a:tailEnd/>
          </a:ln>
        </p:spPr>
        <p:txBody>
          <a:bodyPr>
            <a:spAutoFit/>
          </a:bodyPr>
          <a:lstStyle/>
          <a:p>
            <a:r>
              <a:rPr lang="en-US" sz="2800">
                <a:solidFill>
                  <a:srgbClr val="FFFF00"/>
                </a:solidFill>
                <a:latin typeface="VNI-Palatin" pitchFamily="2" charset="0"/>
              </a:rPr>
              <a:t>Nhöõng yeáu toá naøo thöôøng ñöôïc xem laø ñoäng löïc cuûa PT KT- XH?</a:t>
            </a:r>
            <a:endParaRPr lang="en-US" sz="2800">
              <a:solidFill>
                <a:srgbClr val="FFFF00"/>
              </a:solidFill>
            </a:endParaRPr>
          </a:p>
        </p:txBody>
      </p:sp>
      <p:sp>
        <p:nvSpPr>
          <p:cNvPr id="43013" name="Rectangle 4"/>
          <p:cNvSpPr>
            <a:spLocks noChangeArrowheads="1"/>
          </p:cNvSpPr>
          <p:nvPr/>
        </p:nvSpPr>
        <p:spPr bwMode="auto">
          <a:xfrm>
            <a:off x="990600" y="5562600"/>
            <a:ext cx="7543800" cy="523220"/>
          </a:xfrm>
          <a:prstGeom prst="rect">
            <a:avLst/>
          </a:prstGeom>
          <a:noFill/>
          <a:ln w="9525">
            <a:noFill/>
            <a:miter lim="800000"/>
            <a:headEnd/>
            <a:tailEnd/>
          </a:ln>
        </p:spPr>
        <p:txBody>
          <a:bodyPr>
            <a:spAutoFit/>
          </a:bodyPr>
          <a:lstStyle/>
          <a:p>
            <a:pPr lvl="1" eaLnBrk="1" hangingPunct="1">
              <a:buFont typeface="Wingdings" pitchFamily="2" charset="2"/>
              <a:buNone/>
            </a:pPr>
            <a:r>
              <a:rPr lang="en-US" sz="2800">
                <a:sym typeface="Wingdings" pitchFamily="2" charset="2"/>
              </a:rPr>
              <a:t> Nguồn lực con người: Yếu tố quyết định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fade">
                                      <p:cBhvr>
                                        <p:cTn id="7" dur="1000"/>
                                        <p:tgtEl>
                                          <p:spTgt spid="43010"/>
                                        </p:tgtEl>
                                      </p:cBhvr>
                                    </p:animEffect>
                                    <p:anim calcmode="lin" valueType="num">
                                      <p:cBhvr>
                                        <p:cTn id="8" dur="1000" fill="hold"/>
                                        <p:tgtEl>
                                          <p:spTgt spid="43010"/>
                                        </p:tgtEl>
                                        <p:attrNameLst>
                                          <p:attrName>ppt_x</p:attrName>
                                        </p:attrNameLst>
                                      </p:cBhvr>
                                      <p:tavLst>
                                        <p:tav tm="0">
                                          <p:val>
                                            <p:strVal val="#ppt_x"/>
                                          </p:val>
                                        </p:tav>
                                        <p:tav tm="100000">
                                          <p:val>
                                            <p:strVal val="#ppt_x"/>
                                          </p:val>
                                        </p:tav>
                                      </p:tavLst>
                                    </p:anim>
                                    <p:anim calcmode="lin" valueType="num">
                                      <p:cBhvr>
                                        <p:cTn id="9" dur="1000" fill="hold"/>
                                        <p:tgtEl>
                                          <p:spTgt spid="430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43011"/>
                                        </p:tgtEl>
                                        <p:attrNameLst>
                                          <p:attrName>style.visibility</p:attrName>
                                        </p:attrNameLst>
                                      </p:cBhvr>
                                      <p:to>
                                        <p:strVal val="visible"/>
                                      </p:to>
                                    </p:set>
                                    <p:anim calcmode="lin" valueType="num">
                                      <p:cBhvr>
                                        <p:cTn id="14" dur="1000" fill="hold"/>
                                        <p:tgtEl>
                                          <p:spTgt spid="43011"/>
                                        </p:tgtEl>
                                        <p:attrNameLst>
                                          <p:attrName>ppt_x</p:attrName>
                                        </p:attrNameLst>
                                      </p:cBhvr>
                                      <p:tavLst>
                                        <p:tav tm="0">
                                          <p:val>
                                            <p:strVal val="#ppt_x-.2"/>
                                          </p:val>
                                        </p:tav>
                                        <p:tav tm="100000">
                                          <p:val>
                                            <p:strVal val="#ppt_x"/>
                                          </p:val>
                                        </p:tav>
                                      </p:tavLst>
                                    </p:anim>
                                    <p:anim calcmode="lin" valueType="num">
                                      <p:cBhvr>
                                        <p:cTn id="15" dur="1000" fill="hold"/>
                                        <p:tgtEl>
                                          <p:spTgt spid="43011"/>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3011"/>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3012"/>
                                        </p:tgtEl>
                                        <p:attrNameLst>
                                          <p:attrName>style.visibility</p:attrName>
                                        </p:attrNameLst>
                                      </p:cBhvr>
                                      <p:to>
                                        <p:strVal val="visible"/>
                                      </p:to>
                                    </p:set>
                                    <p:anim calcmode="lin" valueType="num">
                                      <p:cBhvr additive="base">
                                        <p:cTn id="21" dur="500" fill="hold"/>
                                        <p:tgtEl>
                                          <p:spTgt spid="43012"/>
                                        </p:tgtEl>
                                        <p:attrNameLst>
                                          <p:attrName>ppt_x</p:attrName>
                                        </p:attrNameLst>
                                      </p:cBhvr>
                                      <p:tavLst>
                                        <p:tav tm="0">
                                          <p:val>
                                            <p:strVal val="#ppt_x"/>
                                          </p:val>
                                        </p:tav>
                                        <p:tav tm="100000">
                                          <p:val>
                                            <p:strVal val="#ppt_x"/>
                                          </p:val>
                                        </p:tav>
                                      </p:tavLst>
                                    </p:anim>
                                    <p:anim calcmode="lin" valueType="num">
                                      <p:cBhvr additive="base">
                                        <p:cTn id="22"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43013"/>
                                        </p:tgtEl>
                                        <p:attrNameLst>
                                          <p:attrName>style.visibility</p:attrName>
                                        </p:attrNameLst>
                                      </p:cBhvr>
                                      <p:to>
                                        <p:strVal val="visible"/>
                                      </p:to>
                                    </p:set>
                                    <p:animEffect transition="in" filter="fade">
                                      <p:cBhvr>
                                        <p:cTn id="27" dur="1000"/>
                                        <p:tgtEl>
                                          <p:spTgt spid="43013"/>
                                        </p:tgtEl>
                                      </p:cBhvr>
                                    </p:animEffect>
                                    <p:anim calcmode="lin" valueType="num">
                                      <p:cBhvr>
                                        <p:cTn id="28" dur="1000" fill="hold"/>
                                        <p:tgtEl>
                                          <p:spTgt spid="43013"/>
                                        </p:tgtEl>
                                        <p:attrNameLst>
                                          <p:attrName>ppt_x</p:attrName>
                                        </p:attrNameLst>
                                      </p:cBhvr>
                                      <p:tavLst>
                                        <p:tav tm="0">
                                          <p:val>
                                            <p:strVal val="#ppt_x"/>
                                          </p:val>
                                        </p:tav>
                                        <p:tav tm="100000">
                                          <p:val>
                                            <p:strVal val="#ppt_x"/>
                                          </p:val>
                                        </p:tav>
                                      </p:tavLst>
                                    </p:anim>
                                    <p:anim calcmode="lin" valueType="num">
                                      <p:cBhvr>
                                        <p:cTn id="29"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1" grpId="0"/>
      <p:bldP spid="43012" grpId="0"/>
      <p:bldP spid="430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533400" y="685800"/>
            <a:ext cx="8229600" cy="1477963"/>
          </a:xfrm>
          <a:prstGeom prst="rect">
            <a:avLst/>
          </a:prstGeom>
          <a:noFill/>
          <a:ln w="9525">
            <a:noFill/>
            <a:miter lim="800000"/>
            <a:headEnd/>
            <a:tailEnd/>
          </a:ln>
        </p:spPr>
        <p:txBody>
          <a:bodyPr>
            <a:spAutoFit/>
          </a:bodyPr>
          <a:lstStyle/>
          <a:p>
            <a:pPr algn="just"/>
            <a:r>
              <a:rPr lang="en-US" sz="3000">
                <a:cs typeface="Times New Roman" pitchFamily="18" charset="0"/>
                <a:sym typeface="Wingdings" pitchFamily="2" charset="2"/>
              </a:rPr>
              <a:t> Động lực cho sự phát triển xã hội là c</a:t>
            </a:r>
            <a:r>
              <a:rPr lang="vi-VN" sz="3000">
                <a:cs typeface="Times New Roman" pitchFamily="18" charset="0"/>
                <a:sym typeface="Wingdings" pitchFamily="2" charset="2"/>
              </a:rPr>
              <a:t>on người</a:t>
            </a:r>
            <a:r>
              <a:rPr lang="en-US" sz="3000">
                <a:cs typeface="Times New Roman" pitchFamily="18" charset="0"/>
                <a:sym typeface="Wingdings" pitchFamily="2" charset="2"/>
              </a:rPr>
              <a:t>. C</a:t>
            </a:r>
            <a:r>
              <a:rPr lang="vi-VN" sz="3000">
                <a:cs typeface="Times New Roman" pitchFamily="18" charset="0"/>
                <a:sym typeface="Wingdings" pitchFamily="2" charset="2"/>
              </a:rPr>
              <a:t>on người</a:t>
            </a:r>
            <a:r>
              <a:rPr lang="en-US" sz="3000">
                <a:cs typeface="Times New Roman" pitchFamily="18" charset="0"/>
                <a:sym typeface="Wingdings" pitchFamily="2" charset="2"/>
              </a:rPr>
              <a:t> là nguồn lực chung nhất và có tính căn nguyên nhất của sự vận động và phát triển xã hội.</a:t>
            </a:r>
            <a:endParaRPr lang="en-US" sz="3000">
              <a:cs typeface="Times New Roman" pitchFamily="18" charset="0"/>
            </a:endParaRPr>
          </a:p>
        </p:txBody>
      </p:sp>
      <p:sp>
        <p:nvSpPr>
          <p:cNvPr id="3" name="Rectangle 2"/>
          <p:cNvSpPr>
            <a:spLocks noChangeArrowheads="1"/>
          </p:cNvSpPr>
          <p:nvPr/>
        </p:nvSpPr>
        <p:spPr bwMode="auto">
          <a:xfrm>
            <a:off x="381000" y="2773362"/>
            <a:ext cx="8458200" cy="1570038"/>
          </a:xfrm>
          <a:prstGeom prst="rect">
            <a:avLst/>
          </a:prstGeom>
          <a:noFill/>
          <a:ln w="9525">
            <a:noFill/>
            <a:miter lim="800000"/>
            <a:headEnd/>
            <a:tailEnd/>
          </a:ln>
        </p:spPr>
        <p:txBody>
          <a:bodyPr>
            <a:spAutoFit/>
          </a:bodyPr>
          <a:lstStyle/>
          <a:p>
            <a:pPr marL="533400" indent="-533400" algn="just">
              <a:spcBef>
                <a:spcPct val="50000"/>
              </a:spcBef>
            </a:pPr>
            <a:r>
              <a:rPr lang="en-US" sz="3200" b="1" smtClean="0">
                <a:cs typeface="Times New Roman" pitchFamily="18" charset="0"/>
              </a:rPr>
              <a:t>	- VH </a:t>
            </a:r>
            <a:r>
              <a:rPr lang="en-US" sz="3200" b="1">
                <a:cs typeface="Times New Roman" pitchFamily="18" charset="0"/>
              </a:rPr>
              <a:t>khơi dậy và phát huy mọi tiềm </a:t>
            </a:r>
            <a:r>
              <a:rPr lang="en-US" sz="3200" b="1" smtClean="0">
                <a:cs typeface="Times New Roman" pitchFamily="18" charset="0"/>
              </a:rPr>
              <a:t>năng sáng </a:t>
            </a:r>
            <a:r>
              <a:rPr lang="en-US" sz="3200" b="1">
                <a:cs typeface="Times New Roman" pitchFamily="18" charset="0"/>
              </a:rPr>
              <a:t>tạo của con người (tri thức, tâm hồn, lối sống…)</a:t>
            </a:r>
          </a:p>
        </p:txBody>
      </p:sp>
      <p:sp>
        <p:nvSpPr>
          <p:cNvPr id="4" name="TextBox 3"/>
          <p:cNvSpPr txBox="1">
            <a:spLocks noChangeArrowheads="1"/>
          </p:cNvSpPr>
          <p:nvPr/>
        </p:nvSpPr>
        <p:spPr bwMode="auto">
          <a:xfrm>
            <a:off x="762000" y="4546600"/>
            <a:ext cx="8077200" cy="1016000"/>
          </a:xfrm>
          <a:prstGeom prst="rect">
            <a:avLst/>
          </a:prstGeom>
          <a:noFill/>
          <a:ln w="9525">
            <a:noFill/>
            <a:miter lim="800000"/>
            <a:headEnd/>
            <a:tailEnd/>
          </a:ln>
        </p:spPr>
        <p:txBody>
          <a:bodyPr>
            <a:spAutoFit/>
          </a:bodyPr>
          <a:lstStyle/>
          <a:p>
            <a:pPr algn="just"/>
            <a:r>
              <a:rPr lang="en-US" sz="3000" b="1">
                <a:cs typeface="Times New Roman" pitchFamily="18" charset="0"/>
              </a:rPr>
              <a:t>- V</a:t>
            </a:r>
            <a:r>
              <a:rPr lang="vi-VN" sz="3000" b="1">
                <a:cs typeface="Times New Roman" pitchFamily="18" charset="0"/>
              </a:rPr>
              <a:t>ăn hóa</a:t>
            </a:r>
            <a:r>
              <a:rPr lang="en-US" sz="3000" b="1">
                <a:cs typeface="Times New Roman" pitchFamily="18" charset="0"/>
              </a:rPr>
              <a:t> vừa nằm trong c</a:t>
            </a:r>
            <a:r>
              <a:rPr lang="vi-VN" sz="3000" b="1">
                <a:cs typeface="Times New Roman" pitchFamily="18" charset="0"/>
              </a:rPr>
              <a:t>on người</a:t>
            </a:r>
            <a:r>
              <a:rPr lang="en-US" sz="3000" b="1">
                <a:cs typeface="Times New Roman" pitchFamily="18" charset="0"/>
              </a:rPr>
              <a:t>, vừa là môi trường để hình thành, phát triển nhân cách CN.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3"/>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strVal val="#ppt_w+.3"/>
                                          </p:val>
                                        </p:tav>
                                        <p:tav tm="100000">
                                          <p:val>
                                            <p:strVal val="#ppt_w"/>
                                          </p:val>
                                        </p:tav>
                                      </p:tavLst>
                                    </p:anim>
                                    <p:anim calcmode="lin" valueType="num">
                                      <p:cBhvr>
                                        <p:cTn id="22" dur="1000" fill="hold"/>
                                        <p:tgtEl>
                                          <p:spTgt spid="4"/>
                                        </p:tgtEl>
                                        <p:attrNameLst>
                                          <p:attrName>ppt_h</p:attrName>
                                        </p:attrNameLst>
                                      </p:cBhvr>
                                      <p:tavLst>
                                        <p:tav tm="0">
                                          <p:val>
                                            <p:strVal val="#ppt_h"/>
                                          </p:val>
                                        </p:tav>
                                        <p:tav tm="100000">
                                          <p:val>
                                            <p:strVal val="#ppt_h"/>
                                          </p:val>
                                        </p:tav>
                                      </p:tavLst>
                                    </p:anim>
                                    <p:animEffect transition="in" filter="fade">
                                      <p:cBhvr>
                                        <p:cTn id="2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09600" y="1143000"/>
            <a:ext cx="8153400" cy="5262979"/>
          </a:xfrm>
          <a:prstGeom prst="rect">
            <a:avLst/>
          </a:prstGeom>
          <a:noFill/>
          <a:ln w="9525">
            <a:noFill/>
            <a:miter lim="800000"/>
            <a:headEnd/>
            <a:tailEnd/>
          </a:ln>
        </p:spPr>
        <p:txBody>
          <a:bodyPr>
            <a:spAutoFit/>
          </a:bodyPr>
          <a:lstStyle/>
          <a:p>
            <a:pPr marL="533400" indent="-533400" algn="just">
              <a:spcBef>
                <a:spcPct val="50000"/>
              </a:spcBef>
            </a:pPr>
            <a:r>
              <a:rPr lang="en-US" sz="3200" b="1">
                <a:solidFill>
                  <a:srgbClr val="FFFF00"/>
                </a:solidFill>
                <a:cs typeface="Times New Roman" pitchFamily="18" charset="0"/>
              </a:rPr>
              <a:t>	</a:t>
            </a:r>
            <a:r>
              <a:rPr lang="en-US" sz="3200" b="1" smtClean="0">
                <a:cs typeface="Times New Roman" pitchFamily="18" charset="0"/>
              </a:rPr>
              <a:t>- VH </a:t>
            </a:r>
            <a:r>
              <a:rPr lang="en-US" sz="3200" b="1">
                <a:cs typeface="Times New Roman" pitchFamily="18" charset="0"/>
              </a:rPr>
              <a:t>có khả năng phát huy mặt tích cực và hạn chế tiêu cực đảm bảo sự phát triển xã hội. </a:t>
            </a:r>
          </a:p>
          <a:p>
            <a:pPr marL="533400" indent="-533400" algn="just">
              <a:spcBef>
                <a:spcPct val="50000"/>
              </a:spcBef>
            </a:pPr>
            <a:r>
              <a:rPr lang="en-US" sz="3200" b="1">
                <a:cs typeface="Times New Roman" pitchFamily="18" charset="0"/>
                <a:sym typeface="Wingdings" pitchFamily="2" charset="2"/>
              </a:rPr>
              <a:t>	</a:t>
            </a:r>
            <a:r>
              <a:rPr lang="en-US" sz="3200" b="1" smtClean="0">
                <a:cs typeface="Times New Roman" pitchFamily="18" charset="0"/>
                <a:sym typeface="Wingdings" pitchFamily="2" charset="2"/>
              </a:rPr>
              <a:t></a:t>
            </a:r>
            <a:r>
              <a:rPr lang="en-US" sz="3200" b="1" smtClean="0">
                <a:cs typeface="Times New Roman" pitchFamily="18" charset="0"/>
              </a:rPr>
              <a:t> </a:t>
            </a:r>
            <a:r>
              <a:rPr lang="en-US" sz="3200" b="1">
                <a:cs typeface="Times New Roman" pitchFamily="18" charset="0"/>
              </a:rPr>
              <a:t>VH điều tiết sự </a:t>
            </a:r>
            <a:r>
              <a:rPr lang="en-US" sz="3200" b="1" smtClean="0">
                <a:cs typeface="Times New Roman" pitchFamily="18" charset="0"/>
              </a:rPr>
              <a:t>PT:</a:t>
            </a:r>
          </a:p>
          <a:p>
            <a:pPr marL="533400" indent="-533400" algn="just">
              <a:spcBef>
                <a:spcPct val="50000"/>
              </a:spcBef>
            </a:pPr>
            <a:r>
              <a:rPr lang="en-US" sz="3200" b="1" smtClean="0">
                <a:cs typeface="Times New Roman" pitchFamily="18" charset="0"/>
              </a:rPr>
              <a:t>						 </a:t>
            </a:r>
            <a:r>
              <a:rPr lang="en-US" sz="3200" b="1">
                <a:cs typeface="Times New Roman" pitchFamily="18" charset="0"/>
              </a:rPr>
              <a:t>- Kinh tế</a:t>
            </a:r>
          </a:p>
          <a:p>
            <a:pPr marL="533400" indent="-533400" algn="just">
              <a:spcBef>
                <a:spcPct val="50000"/>
              </a:spcBef>
            </a:pPr>
            <a:r>
              <a:rPr lang="en-US" sz="3200" b="1">
                <a:cs typeface="Times New Roman" pitchFamily="18" charset="0"/>
              </a:rPr>
              <a:t>						</a:t>
            </a:r>
            <a:r>
              <a:rPr lang="en-US" sz="3200" b="1" smtClean="0">
                <a:cs typeface="Times New Roman" pitchFamily="18" charset="0"/>
              </a:rPr>
              <a:t> - </a:t>
            </a:r>
            <a:r>
              <a:rPr lang="en-US" sz="3200" b="1">
                <a:cs typeface="Times New Roman" pitchFamily="18" charset="0"/>
              </a:rPr>
              <a:t>Xã hội </a:t>
            </a:r>
          </a:p>
          <a:p>
            <a:pPr marL="533400" indent="-533400" algn="just">
              <a:spcBef>
                <a:spcPct val="50000"/>
              </a:spcBef>
            </a:pPr>
            <a:r>
              <a:rPr lang="en-US" sz="3200" b="1">
                <a:cs typeface="Times New Roman" pitchFamily="18" charset="0"/>
              </a:rPr>
              <a:t>						</a:t>
            </a:r>
            <a:r>
              <a:rPr lang="en-US" sz="3200" b="1" smtClean="0">
                <a:cs typeface="Times New Roman" pitchFamily="18" charset="0"/>
              </a:rPr>
              <a:t> - KHCN</a:t>
            </a:r>
          </a:p>
          <a:p>
            <a:pPr marL="533400" indent="-533400" algn="just">
              <a:spcBef>
                <a:spcPct val="50000"/>
              </a:spcBef>
            </a:pPr>
            <a:r>
              <a:rPr lang="en-US" sz="3200" b="1" smtClean="0">
                <a:cs typeface="Times New Roman" pitchFamily="18" charset="0"/>
              </a:rPr>
              <a:t>						 - Môi trường</a:t>
            </a:r>
            <a:endParaRPr lang="en-US" sz="3200" b="1">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0"/>
                                  </p:stCondLst>
                                  <p:childTnLst>
                                    <p:set>
                                      <p:cBhvr>
                                        <p:cTn id="19" dur="1" fill="hold">
                                          <p:stCondLst>
                                            <p:cond delay="0"/>
                                          </p:stCondLst>
                                        </p:cTn>
                                        <p:tgtEl>
                                          <p:spTgt spid="2">
                                            <p:txEl>
                                              <p:pRg st="2" end="2"/>
                                            </p:txEl>
                                          </p:spTgt>
                                        </p:tgtEl>
                                        <p:attrNameLst>
                                          <p:attrName>style.visibility</p:attrName>
                                        </p:attrNameLst>
                                      </p:cBhvr>
                                      <p:to>
                                        <p:strVal val="visible"/>
                                      </p:to>
                                    </p:set>
                                    <p:animEffect transition="in" filter="fade">
                                      <p:cBhvr>
                                        <p:cTn id="20" dur="1000"/>
                                        <p:tgtEl>
                                          <p:spTgt spid="2">
                                            <p:txEl>
                                              <p:pRg st="2" end="2"/>
                                            </p:txEl>
                                          </p:spTgt>
                                        </p:tgtEl>
                                      </p:cBhvr>
                                    </p:animEffect>
                                    <p:anim calcmode="lin" valueType="num">
                                      <p:cBhvr>
                                        <p:cTn id="21"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Effect transition="in" filter="fade">
                                      <p:cBhvr>
                                        <p:cTn id="25" dur="1000"/>
                                        <p:tgtEl>
                                          <p:spTgt spid="2">
                                            <p:txEl>
                                              <p:pRg st="3" end="3"/>
                                            </p:txEl>
                                          </p:spTgt>
                                        </p:tgtEl>
                                      </p:cBhvr>
                                    </p:animEffect>
                                    <p:anim calcmode="lin" valueType="num">
                                      <p:cBhvr>
                                        <p:cTn id="26"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Effect transition="in" filter="fade">
                                      <p:cBhvr>
                                        <p:cTn id="30" dur="1000"/>
                                        <p:tgtEl>
                                          <p:spTgt spid="2">
                                            <p:txEl>
                                              <p:pRg st="4" end="4"/>
                                            </p:txEl>
                                          </p:spTgt>
                                        </p:tgtEl>
                                      </p:cBhvr>
                                    </p:animEffect>
                                    <p:anim calcmode="lin" valueType="num">
                                      <p:cBhvr>
                                        <p:cTn id="3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3"/>
          <p:cNvSpPr txBox="1">
            <a:spLocks noChangeArrowheads="1"/>
          </p:cNvSpPr>
          <p:nvPr/>
        </p:nvSpPr>
        <p:spPr bwMode="auto">
          <a:xfrm>
            <a:off x="1066800" y="457200"/>
            <a:ext cx="6858000" cy="1323975"/>
          </a:xfrm>
          <a:prstGeom prst="rect">
            <a:avLst/>
          </a:prstGeom>
          <a:noFill/>
          <a:ln w="9525" algn="ctr">
            <a:noFill/>
            <a:miter lim="800000"/>
            <a:headEnd/>
            <a:tailEnd/>
          </a:ln>
        </p:spPr>
        <p:txBody>
          <a:bodyPr>
            <a:spAutoFit/>
          </a:bodyPr>
          <a:lstStyle/>
          <a:p>
            <a:pPr marL="533400" indent="-533400">
              <a:spcBef>
                <a:spcPct val="50000"/>
              </a:spcBef>
            </a:pPr>
            <a:r>
              <a:rPr lang="en-US" sz="3200" b="1">
                <a:solidFill>
                  <a:srgbClr val="FFFF00"/>
                </a:solidFill>
                <a:cs typeface="Times New Roman" pitchFamily="18" charset="0"/>
              </a:rPr>
              <a:t>- Mục tiêu: đích đến, điểm đến</a:t>
            </a:r>
          </a:p>
          <a:p>
            <a:pPr marL="533400" indent="-533400">
              <a:spcBef>
                <a:spcPct val="50000"/>
              </a:spcBef>
            </a:pPr>
            <a:r>
              <a:rPr lang="en-US" sz="3200" b="1">
                <a:solidFill>
                  <a:srgbClr val="FFFF00"/>
                </a:solidFill>
                <a:cs typeface="Times New Roman" pitchFamily="18" charset="0"/>
              </a:rPr>
              <a:t>VĂN HÓA = C</a:t>
            </a:r>
            <a:r>
              <a:rPr lang="vi-VN" sz="3200" b="1">
                <a:solidFill>
                  <a:srgbClr val="FFFF00"/>
                </a:solidFill>
                <a:cs typeface="Times New Roman" pitchFamily="18" charset="0"/>
              </a:rPr>
              <a:t>ON NGƯ</a:t>
            </a:r>
            <a:r>
              <a:rPr lang="en-US" sz="3200" b="1">
                <a:solidFill>
                  <a:srgbClr val="FFFF00"/>
                </a:solidFill>
                <a:cs typeface="Times New Roman" pitchFamily="18" charset="0"/>
              </a:rPr>
              <a:t>ỜI</a:t>
            </a:r>
          </a:p>
        </p:txBody>
      </p:sp>
      <p:sp>
        <p:nvSpPr>
          <p:cNvPr id="3" name="Text Box 13"/>
          <p:cNvSpPr txBox="1">
            <a:spLocks noChangeArrowheads="1"/>
          </p:cNvSpPr>
          <p:nvPr/>
        </p:nvSpPr>
        <p:spPr bwMode="auto">
          <a:xfrm>
            <a:off x="381000" y="2057400"/>
            <a:ext cx="8382000" cy="1077913"/>
          </a:xfrm>
          <a:prstGeom prst="rect">
            <a:avLst/>
          </a:prstGeom>
          <a:noFill/>
          <a:ln w="9525" algn="ctr">
            <a:noFill/>
            <a:miter lim="800000"/>
            <a:headEnd/>
            <a:tailEnd/>
          </a:ln>
        </p:spPr>
        <p:txBody>
          <a:bodyPr>
            <a:spAutoFit/>
          </a:bodyPr>
          <a:lstStyle/>
          <a:p>
            <a:pPr marL="533400" indent="-533400" algn="just">
              <a:spcBef>
                <a:spcPct val="50000"/>
              </a:spcBef>
            </a:pPr>
            <a:r>
              <a:rPr lang="en-US" sz="3200" b="1">
                <a:cs typeface="Times New Roman" pitchFamily="18" charset="0"/>
                <a:sym typeface="Wingdings" pitchFamily="2" charset="2"/>
              </a:rPr>
              <a:t></a:t>
            </a:r>
            <a:r>
              <a:rPr lang="en-US" sz="3200" b="1">
                <a:cs typeface="Times New Roman" pitchFamily="18" charset="0"/>
              </a:rPr>
              <a:t> Mục tiêu phát triển KT - XH là vì con người, hướng đến con người</a:t>
            </a:r>
          </a:p>
        </p:txBody>
      </p:sp>
      <p:sp>
        <p:nvSpPr>
          <p:cNvPr id="4" name="Rectangle 3"/>
          <p:cNvSpPr>
            <a:spLocks noChangeArrowheads="1"/>
          </p:cNvSpPr>
          <p:nvPr/>
        </p:nvSpPr>
        <p:spPr bwMode="auto">
          <a:xfrm>
            <a:off x="304800" y="3429000"/>
            <a:ext cx="8534400" cy="3046988"/>
          </a:xfrm>
          <a:prstGeom prst="rect">
            <a:avLst/>
          </a:prstGeom>
          <a:noFill/>
          <a:ln w="9525">
            <a:noFill/>
            <a:miter lim="800000"/>
            <a:headEnd/>
            <a:tailEnd/>
          </a:ln>
        </p:spPr>
        <p:txBody>
          <a:bodyPr>
            <a:spAutoFit/>
          </a:bodyPr>
          <a:lstStyle/>
          <a:p>
            <a:pPr algn="just">
              <a:buFontTx/>
              <a:buChar char="-"/>
            </a:pPr>
            <a:r>
              <a:rPr lang="en-US" sz="3200">
                <a:latin typeface="VNI-Palatin" pitchFamily="2" charset="0"/>
              </a:rPr>
              <a:t> PTBV : Taêng tröôûng kinh teá gaén lieàn vôùi tieán boä vaø coâng baèng xaõ hoäi vaø baûo veä moâi trường.</a:t>
            </a:r>
          </a:p>
          <a:p>
            <a:pPr algn="just"/>
            <a:r>
              <a:rPr lang="en-US" sz="3200">
                <a:latin typeface="VNI-Palatin" pitchFamily="2" charset="0"/>
              </a:rPr>
              <a:t>- CNXH: Vì söï phaùt trieån töï do vaø toaøn dieän cuûa moãi caù nhaân, vì tieán boä xaõ hoäi vaø haïnh phuùc cho con ngöôøi.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fade">
                                      <p:cBhvr>
                                        <p:cTn id="21" dur="1000"/>
                                        <p:tgtEl>
                                          <p:spTgt spid="4">
                                            <p:txEl>
                                              <p:pRg st="0" end="0"/>
                                            </p:txEl>
                                          </p:spTgt>
                                        </p:tgtEl>
                                      </p:cBhvr>
                                    </p:animEffect>
                                    <p:anim calcmode="lin" valueType="num">
                                      <p:cBhvr>
                                        <p:cTn id="2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Effect transition="in" filter="fade">
                                      <p:cBhvr>
                                        <p:cTn id="28" dur="1000"/>
                                        <p:tgtEl>
                                          <p:spTgt spid="4">
                                            <p:txEl>
                                              <p:pRg st="1" end="1"/>
                                            </p:txEl>
                                          </p:spTgt>
                                        </p:tgtEl>
                                      </p:cBhvr>
                                    </p:animEffect>
                                    <p:anim calcmode="lin" valueType="num">
                                      <p:cBhvr>
                                        <p:cTn id="2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609600" y="1219200"/>
            <a:ext cx="8229600" cy="4524375"/>
          </a:xfrm>
          <a:prstGeom prst="rect">
            <a:avLst/>
          </a:prstGeom>
          <a:noFill/>
          <a:ln w="9525">
            <a:noFill/>
            <a:miter lim="800000"/>
            <a:headEnd/>
            <a:tailEnd/>
          </a:ln>
        </p:spPr>
        <p:txBody>
          <a:bodyPr>
            <a:spAutoFit/>
          </a:bodyPr>
          <a:lstStyle/>
          <a:p>
            <a:pPr algn="just"/>
            <a:r>
              <a:rPr lang="en-US" sz="3200">
                <a:cs typeface="Times New Roman" pitchFamily="18" charset="0"/>
              </a:rPr>
              <a:t>	Cảnh báo về nguy cơ kinh tế không gắn với mục tiêu v</a:t>
            </a:r>
            <a:r>
              <a:rPr lang="vi-VN" sz="3200">
                <a:cs typeface="Times New Roman" pitchFamily="18" charset="0"/>
              </a:rPr>
              <a:t>ăn hóa</a:t>
            </a:r>
            <a:r>
              <a:rPr lang="en-US" sz="3200">
                <a:cs typeface="Times New Roman" pitchFamily="18" charset="0"/>
              </a:rPr>
              <a:t>, F. Mayor: </a:t>
            </a:r>
            <a:r>
              <a:rPr lang="en-US" sz="3200" i="1">
                <a:solidFill>
                  <a:srgbClr val="FFFF00"/>
                </a:solidFill>
                <a:cs typeface="Times New Roman" pitchFamily="18" charset="0"/>
              </a:rPr>
              <a:t>“Nước nào tự đặt ra cho mình mục tiêu phát triển kinh tế mà tách rời môi trường v</a:t>
            </a:r>
            <a:r>
              <a:rPr lang="vi-VN" sz="3200" i="1">
                <a:solidFill>
                  <a:srgbClr val="FFFF00"/>
                </a:solidFill>
                <a:cs typeface="Times New Roman" pitchFamily="18" charset="0"/>
              </a:rPr>
              <a:t>ăn hóa</a:t>
            </a:r>
            <a:r>
              <a:rPr lang="en-US" sz="3200" i="1">
                <a:solidFill>
                  <a:srgbClr val="FFFF00"/>
                </a:solidFill>
                <a:cs typeface="Times New Roman" pitchFamily="18" charset="0"/>
              </a:rPr>
              <a:t> thì nhất định sẽ xảy ra những mất cân đối nghiêm trọng cả về mặt kinh tế và v</a:t>
            </a:r>
            <a:r>
              <a:rPr lang="vi-VN" sz="3200" i="1">
                <a:solidFill>
                  <a:srgbClr val="FFFF00"/>
                </a:solidFill>
                <a:cs typeface="Times New Roman" pitchFamily="18" charset="0"/>
              </a:rPr>
              <a:t>ăn hóa</a:t>
            </a:r>
            <a:r>
              <a:rPr lang="en-US" sz="3200" i="1">
                <a:solidFill>
                  <a:srgbClr val="FFFF00"/>
                </a:solidFill>
                <a:cs typeface="Times New Roman" pitchFamily="18" charset="0"/>
              </a:rPr>
              <a:t>, và tiềm năng sáng tạo của nước ấy sẽ bị suy yếu rất nhiều… Muốn sự phát triển bền vững thì các trọng tâm, các động cơ phát triển phải được tìm trong văn hóa.”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90600" y="762000"/>
            <a:ext cx="7620000" cy="1200150"/>
          </a:xfrm>
          <a:prstGeom prst="rect">
            <a:avLst/>
          </a:prstGeom>
          <a:noFill/>
          <a:ln w="9525">
            <a:noFill/>
            <a:miter lim="800000"/>
            <a:headEnd/>
            <a:tailEnd/>
          </a:ln>
        </p:spPr>
        <p:txBody>
          <a:bodyPr>
            <a:spAutoFit/>
          </a:bodyPr>
          <a:lstStyle/>
          <a:p>
            <a:pPr algn="just"/>
            <a:r>
              <a:rPr lang="en-US" sz="3600" i="1">
                <a:ea typeface="Calibri" pitchFamily="34" charset="0"/>
                <a:cs typeface="Times New Roman" pitchFamily="18" charset="0"/>
              </a:rPr>
              <a:t>- </a:t>
            </a:r>
            <a:r>
              <a:rPr lang="vi-VN" sz="3600" i="1">
                <a:ea typeface="Calibri" pitchFamily="34" charset="0"/>
                <a:cs typeface="Times New Roman" pitchFamily="18" charset="0"/>
              </a:rPr>
              <a:t>Văn hóa phải được đặt ngang hàng với kinh tế, chính trị, xã hội</a:t>
            </a:r>
            <a:endParaRPr lang="en-US" sz="3600">
              <a:ea typeface="Calibri" pitchFamily="34" charset="0"/>
              <a:cs typeface="Times New Roman" pitchFamily="18" charset="0"/>
            </a:endParaRPr>
          </a:p>
        </p:txBody>
      </p:sp>
      <p:sp>
        <p:nvSpPr>
          <p:cNvPr id="3" name="TextBox 2"/>
          <p:cNvSpPr txBox="1">
            <a:spLocks noChangeArrowheads="1"/>
          </p:cNvSpPr>
          <p:nvPr/>
        </p:nvSpPr>
        <p:spPr bwMode="auto">
          <a:xfrm>
            <a:off x="838200" y="2133600"/>
            <a:ext cx="8001000" cy="1951496"/>
          </a:xfrm>
          <a:prstGeom prst="rect">
            <a:avLst/>
          </a:prstGeom>
          <a:noFill/>
          <a:ln w="9525">
            <a:noFill/>
            <a:miter lim="800000"/>
            <a:headEnd/>
            <a:tailEnd/>
          </a:ln>
        </p:spPr>
        <p:txBody>
          <a:bodyPr wrap="square">
            <a:spAutoFit/>
          </a:bodyPr>
          <a:lstStyle/>
          <a:p>
            <a:pPr algn="just">
              <a:lnSpc>
                <a:spcPct val="150000"/>
              </a:lnSpc>
            </a:pPr>
            <a:r>
              <a:rPr lang="en-US" sz="2800"/>
              <a:t>HCM:</a:t>
            </a:r>
          </a:p>
          <a:p>
            <a:pPr algn="just">
              <a:lnSpc>
                <a:spcPct val="150000"/>
              </a:lnSpc>
            </a:pPr>
            <a:r>
              <a:rPr lang="en-US" sz="2800"/>
              <a:t>+  “…Văn hóa phải ở trong kinh tế và chính trị</a:t>
            </a:r>
            <a:r>
              <a:rPr lang="en-US" sz="2800" smtClean="0"/>
              <a:t>”</a:t>
            </a:r>
            <a:endParaRPr lang="en-US" sz="2800"/>
          </a:p>
          <a:p>
            <a:pPr algn="just">
              <a:lnSpc>
                <a:spcPct val="150000"/>
              </a:lnSpc>
            </a:pPr>
            <a:r>
              <a:rPr lang="en-US" sz="2800"/>
              <a:t>+ “Văn hóa soi đường cho quốc dân đi”</a:t>
            </a:r>
          </a:p>
        </p:txBody>
      </p:sp>
      <p:sp>
        <p:nvSpPr>
          <p:cNvPr id="4" name="TextBox 3"/>
          <p:cNvSpPr txBox="1"/>
          <p:nvPr/>
        </p:nvSpPr>
        <p:spPr>
          <a:xfrm>
            <a:off x="1066800" y="5105400"/>
            <a:ext cx="1905000" cy="646331"/>
          </a:xfrm>
          <a:prstGeom prst="rect">
            <a:avLst/>
          </a:prstGeom>
          <a:noFill/>
        </p:spPr>
        <p:txBody>
          <a:bodyPr wrap="square" rtlCol="0">
            <a:spAutoFit/>
          </a:bodyPr>
          <a:lstStyle/>
          <a:p>
            <a:r>
              <a:rPr lang="en-US" sz="3600" smtClean="0">
                <a:solidFill>
                  <a:srgbClr val="FFFF00"/>
                </a:solidFill>
                <a:latin typeface="Times New Roman" pitchFamily="18" charset="0"/>
                <a:cs typeface="Times New Roman" pitchFamily="18" charset="0"/>
              </a:rPr>
              <a:t>Văn hóa</a:t>
            </a:r>
            <a:endParaRPr lang="en-US" sz="3600">
              <a:solidFill>
                <a:srgbClr val="FFFF00"/>
              </a:solidFill>
              <a:latin typeface="Times New Roman" pitchFamily="18" charset="0"/>
              <a:cs typeface="Times New Roman" pitchFamily="18" charset="0"/>
            </a:endParaRPr>
          </a:p>
        </p:txBody>
      </p:sp>
      <p:sp>
        <p:nvSpPr>
          <p:cNvPr id="5" name="TextBox 4"/>
          <p:cNvSpPr txBox="1"/>
          <p:nvPr/>
        </p:nvSpPr>
        <p:spPr>
          <a:xfrm>
            <a:off x="3733800" y="5130225"/>
            <a:ext cx="1905000" cy="584775"/>
          </a:xfrm>
          <a:prstGeom prst="rect">
            <a:avLst/>
          </a:prstGeom>
          <a:noFill/>
        </p:spPr>
        <p:txBody>
          <a:bodyPr wrap="square" rtlCol="0">
            <a:spAutoFit/>
          </a:bodyPr>
          <a:lstStyle/>
          <a:p>
            <a:r>
              <a:rPr lang="en-US" sz="3200" dirty="0" err="1" smtClean="0"/>
              <a:t>Kinh</a:t>
            </a:r>
            <a:r>
              <a:rPr lang="en-US" sz="3200" dirty="0" smtClean="0"/>
              <a:t> </a:t>
            </a:r>
            <a:r>
              <a:rPr lang="en-US" sz="3200" dirty="0" err="1" smtClean="0"/>
              <a:t>tế</a:t>
            </a:r>
            <a:endParaRPr lang="en-US" sz="3200" dirty="0"/>
          </a:p>
        </p:txBody>
      </p:sp>
      <p:sp>
        <p:nvSpPr>
          <p:cNvPr id="7" name="TextBox 6"/>
          <p:cNvSpPr txBox="1"/>
          <p:nvPr/>
        </p:nvSpPr>
        <p:spPr>
          <a:xfrm>
            <a:off x="3733800" y="4419600"/>
            <a:ext cx="2133600" cy="584775"/>
          </a:xfrm>
          <a:prstGeom prst="rect">
            <a:avLst/>
          </a:prstGeom>
          <a:noFill/>
        </p:spPr>
        <p:txBody>
          <a:bodyPr wrap="square" rtlCol="0">
            <a:spAutoFit/>
          </a:bodyPr>
          <a:lstStyle/>
          <a:p>
            <a:r>
              <a:rPr lang="en-US" sz="3200" smtClean="0">
                <a:solidFill>
                  <a:srgbClr val="00FF00"/>
                </a:solidFill>
              </a:rPr>
              <a:t>Chính trị</a:t>
            </a:r>
            <a:endParaRPr lang="en-US" sz="3200">
              <a:solidFill>
                <a:srgbClr val="00FF00"/>
              </a:solidFill>
            </a:endParaRPr>
          </a:p>
        </p:txBody>
      </p:sp>
      <p:sp>
        <p:nvSpPr>
          <p:cNvPr id="8" name="TextBox 7"/>
          <p:cNvSpPr txBox="1"/>
          <p:nvPr/>
        </p:nvSpPr>
        <p:spPr>
          <a:xfrm>
            <a:off x="3733800" y="5867400"/>
            <a:ext cx="2286000" cy="646331"/>
          </a:xfrm>
          <a:prstGeom prst="rect">
            <a:avLst/>
          </a:prstGeom>
          <a:noFill/>
        </p:spPr>
        <p:txBody>
          <a:bodyPr wrap="square" rtlCol="0">
            <a:spAutoFit/>
          </a:bodyPr>
          <a:lstStyle/>
          <a:p>
            <a:r>
              <a:rPr lang="en-US" sz="3600" dirty="0" err="1" smtClean="0">
                <a:solidFill>
                  <a:schemeClr val="accent1">
                    <a:lumMod val="40000"/>
                    <a:lumOff val="60000"/>
                  </a:schemeClr>
                </a:solidFill>
              </a:rPr>
              <a:t>Xã</a:t>
            </a:r>
            <a:r>
              <a:rPr lang="en-US" sz="3600" dirty="0" smtClean="0">
                <a:solidFill>
                  <a:schemeClr val="accent1">
                    <a:lumMod val="40000"/>
                    <a:lumOff val="60000"/>
                  </a:schemeClr>
                </a:solidFill>
              </a:rPr>
              <a:t> </a:t>
            </a:r>
            <a:r>
              <a:rPr lang="en-US" sz="3600" dirty="0" err="1" smtClean="0">
                <a:solidFill>
                  <a:schemeClr val="accent1">
                    <a:lumMod val="40000"/>
                    <a:lumOff val="60000"/>
                  </a:schemeClr>
                </a:solidFill>
              </a:rPr>
              <a:t>hội</a:t>
            </a:r>
            <a:endParaRPr lang="en-US" sz="3600" dirty="0">
              <a:solidFill>
                <a:schemeClr val="accent1">
                  <a:lumMod val="40000"/>
                  <a:lumOff val="60000"/>
                </a:schemeClr>
              </a:solidFill>
            </a:endParaRPr>
          </a:p>
        </p:txBody>
      </p:sp>
      <p:cxnSp>
        <p:nvCxnSpPr>
          <p:cNvPr id="10" name="Straight Arrow Connector 9"/>
          <p:cNvCxnSpPr>
            <a:stCxn id="4" idx="3"/>
            <a:endCxn id="7" idx="1"/>
          </p:cNvCxnSpPr>
          <p:nvPr/>
        </p:nvCxnSpPr>
        <p:spPr>
          <a:xfrm flipV="1">
            <a:off x="2971800" y="4711988"/>
            <a:ext cx="762000" cy="7165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4" idx="3"/>
            <a:endCxn id="5" idx="1"/>
          </p:cNvCxnSpPr>
          <p:nvPr/>
        </p:nvCxnSpPr>
        <p:spPr>
          <a:xfrm flipV="1">
            <a:off x="2971800" y="5422613"/>
            <a:ext cx="762000" cy="59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3"/>
            <a:endCxn id="8" idx="1"/>
          </p:cNvCxnSpPr>
          <p:nvPr/>
        </p:nvCxnSpPr>
        <p:spPr>
          <a:xfrm>
            <a:off x="2971800" y="5428566"/>
            <a:ext cx="7620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strVal val="#ppt_w*0.70"/>
                                          </p:val>
                                        </p:tav>
                                        <p:tav tm="100000">
                                          <p:val>
                                            <p:strVal val="#ppt_w"/>
                                          </p:val>
                                        </p:tav>
                                      </p:tavLst>
                                    </p:anim>
                                    <p:anim calcmode="lin" valueType="num">
                                      <p:cBhvr>
                                        <p:cTn id="21" dur="1000" fill="hold"/>
                                        <p:tgtEl>
                                          <p:spTgt spid="4"/>
                                        </p:tgtEl>
                                        <p:attrNameLst>
                                          <p:attrName>ppt_h</p:attrName>
                                        </p:attrNameLst>
                                      </p:cBhvr>
                                      <p:tavLst>
                                        <p:tav tm="0">
                                          <p:val>
                                            <p:strVal val="#ppt_h"/>
                                          </p:val>
                                        </p:tav>
                                        <p:tav tm="100000">
                                          <p:val>
                                            <p:strVal val="#ppt_h"/>
                                          </p:val>
                                        </p:tav>
                                      </p:tavLst>
                                    </p:anim>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ppt_x</p:attrName>
                                        </p:attrNameLst>
                                      </p:cBhvr>
                                      <p:tavLst>
                                        <p:tav tm="0">
                                          <p:val>
                                            <p:strVal val="#ppt_x-.2"/>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ppt_x</p:attrName>
                                        </p:attrNameLst>
                                      </p:cBhvr>
                                      <p:tavLst>
                                        <p:tav tm="0">
                                          <p:val>
                                            <p:strVal val="#ppt_x-.2"/>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4" dur="10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9"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1000" fill="hold"/>
                                        <p:tgtEl>
                                          <p:spTgt spid="12"/>
                                        </p:tgtEl>
                                        <p:attrNameLst>
                                          <p:attrName>ppt_x</p:attrName>
                                        </p:attrNameLst>
                                      </p:cBhvr>
                                      <p:tavLst>
                                        <p:tav tm="0">
                                          <p:val>
                                            <p:strVal val="#ppt_x-.2"/>
                                          </p:val>
                                        </p:tav>
                                        <p:tav tm="100000">
                                          <p:val>
                                            <p:strVal val="#ppt_x"/>
                                          </p:val>
                                        </p:tav>
                                      </p:tavLst>
                                    </p:anim>
                                    <p:anim calcmode="lin" valueType="num">
                                      <p:cBhvr>
                                        <p:cTn id="40"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41" dur="1000"/>
                                        <p:tgtEl>
                                          <p:spTgt spid="12"/>
                                        </p:tgtEl>
                                      </p:cBhvr>
                                    </p:animEffect>
                                  </p:childTnLst>
                                </p:cTn>
                              </p:par>
                              <p:par>
                                <p:cTn id="42" presetID="29" presetClass="entr" presetSubtype="0" fill="hold" grpId="0"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1000" fill="hold"/>
                                        <p:tgtEl>
                                          <p:spTgt spid="5"/>
                                        </p:tgtEl>
                                        <p:attrNameLst>
                                          <p:attrName>ppt_x</p:attrName>
                                        </p:attrNameLst>
                                      </p:cBhvr>
                                      <p:tavLst>
                                        <p:tav tm="0">
                                          <p:val>
                                            <p:strVal val="#ppt_x-.2"/>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6" dur="10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9"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1000" fill="hold"/>
                                        <p:tgtEl>
                                          <p:spTgt spid="14"/>
                                        </p:tgtEl>
                                        <p:attrNameLst>
                                          <p:attrName>ppt_x</p:attrName>
                                        </p:attrNameLst>
                                      </p:cBhvr>
                                      <p:tavLst>
                                        <p:tav tm="0">
                                          <p:val>
                                            <p:strVal val="#ppt_x-.2"/>
                                          </p:val>
                                        </p:tav>
                                        <p:tav tm="100000">
                                          <p:val>
                                            <p:strVal val="#ppt_x"/>
                                          </p:val>
                                        </p:tav>
                                      </p:tavLst>
                                    </p:anim>
                                    <p:anim calcmode="lin" valueType="num">
                                      <p:cBhvr>
                                        <p:cTn id="52"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53" dur="1000"/>
                                        <p:tgtEl>
                                          <p:spTgt spid="14"/>
                                        </p:tgtEl>
                                      </p:cBhvr>
                                    </p:animEffect>
                                  </p:childTnLst>
                                </p:cTn>
                              </p:par>
                              <p:par>
                                <p:cTn id="54" presetID="29"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1000" fill="hold"/>
                                        <p:tgtEl>
                                          <p:spTgt spid="8"/>
                                        </p:tgtEl>
                                        <p:attrNameLst>
                                          <p:attrName>ppt_x</p:attrName>
                                        </p:attrNameLst>
                                      </p:cBhvr>
                                      <p:tavLst>
                                        <p:tav tm="0">
                                          <p:val>
                                            <p:strVal val="#ppt_x-.2"/>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5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609600" y="990600"/>
            <a:ext cx="8229600" cy="4524375"/>
          </a:xfrm>
          <a:prstGeom prst="rect">
            <a:avLst/>
          </a:prstGeom>
          <a:noFill/>
          <a:ln w="9525">
            <a:noFill/>
            <a:miter lim="800000"/>
            <a:headEnd/>
            <a:tailEnd/>
          </a:ln>
        </p:spPr>
        <p:txBody>
          <a:bodyPr>
            <a:spAutoFit/>
          </a:bodyPr>
          <a:lstStyle/>
          <a:p>
            <a:pPr algn="just"/>
            <a:r>
              <a:rPr lang="en-US" sz="3200">
                <a:cs typeface="Times New Roman" pitchFamily="18" charset="0"/>
              </a:rPr>
              <a:t>	Đảng xác định: </a:t>
            </a:r>
            <a:r>
              <a:rPr lang="en-US" sz="3200" b="1" i="1">
                <a:cs typeface="Times New Roman" pitchFamily="18" charset="0"/>
              </a:rPr>
              <a:t>“Hai vấn đề v</a:t>
            </a:r>
            <a:r>
              <a:rPr lang="vi-VN" sz="3200" b="1" i="1">
                <a:cs typeface="Times New Roman" pitchFamily="18" charset="0"/>
              </a:rPr>
              <a:t>ăn hóa</a:t>
            </a:r>
            <a:r>
              <a:rPr lang="en-US" sz="3200" b="1" i="1">
                <a:cs typeface="Times New Roman" pitchFamily="18" charset="0"/>
              </a:rPr>
              <a:t> và kinh tế - xã hội gắn chặt với nhau, vừa là những vấn đề cơ bản lâu dài, vừa cấp bách trước mắt. Nếu nhận thức đúng và giải quyết tốt sẽ thúc đẩy </a:t>
            </a:r>
            <a:r>
              <a:rPr lang="vi-VN" sz="3200" b="1" i="1">
                <a:cs typeface="Times New Roman" pitchFamily="18" charset="0"/>
              </a:rPr>
              <a:t>đất nước</a:t>
            </a:r>
            <a:r>
              <a:rPr lang="en-US" sz="3200" b="1" i="1">
                <a:cs typeface="Times New Roman" pitchFamily="18" charset="0"/>
              </a:rPr>
              <a:t> vượt qua khó khăn, phát triển mạnh mẽ, bền vững; nhưng nếu nhận thức không đúng, giải quyết không tốt thì tình hình sẽ trở nên phức tạp hơn nhiều.” </a:t>
            </a:r>
          </a:p>
          <a:p>
            <a:pPr algn="just"/>
            <a:r>
              <a:rPr lang="en-US" sz="3200">
                <a:cs typeface="Times New Roman" pitchFamily="18" charset="0"/>
              </a:rPr>
              <a:t>(NQTW 5 Khóa VIII)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09600" y="1776413"/>
            <a:ext cx="8229600" cy="3786187"/>
          </a:xfrm>
          <a:prstGeom prst="rect">
            <a:avLst/>
          </a:prstGeom>
          <a:noFill/>
          <a:ln w="9525">
            <a:noFill/>
            <a:miter lim="800000"/>
            <a:headEnd/>
            <a:tailEnd/>
          </a:ln>
        </p:spPr>
        <p:txBody>
          <a:bodyPr>
            <a:spAutoFit/>
          </a:bodyPr>
          <a:lstStyle/>
          <a:p>
            <a:pPr algn="just"/>
            <a:r>
              <a:rPr lang="en-US" sz="4000" i="1"/>
              <a:t>2.2. Xây dựng nền văn hóa Việt Nam tiên tiến, đậm đà bản sắc dân tộc, thống nhất trong đa dạng của cộng đồng các dân tộc Việt Nam, với các đặc trưng dân tộc, nhân văn, dân chủ và khoa học.</a:t>
            </a:r>
            <a:endParaRPr lang="en-US" sz="4000"/>
          </a:p>
        </p:txBody>
      </p:sp>
      <p:sp>
        <p:nvSpPr>
          <p:cNvPr id="4" name="Rectangle 3"/>
          <p:cNvSpPr>
            <a:spLocks noChangeArrowheads="1"/>
          </p:cNvSpPr>
          <p:nvPr/>
        </p:nvSpPr>
        <p:spPr bwMode="auto">
          <a:xfrm>
            <a:off x="592138" y="558800"/>
            <a:ext cx="6154737" cy="584200"/>
          </a:xfrm>
          <a:prstGeom prst="rect">
            <a:avLst/>
          </a:prstGeom>
          <a:noFill/>
          <a:ln w="9525">
            <a:noFill/>
            <a:miter lim="800000"/>
            <a:headEnd/>
            <a:tailEnd/>
          </a:ln>
        </p:spPr>
        <p:txBody>
          <a:bodyPr wrap="none">
            <a:spAutoFit/>
          </a:bodyPr>
          <a:lstStyle/>
          <a:p>
            <a:r>
              <a:rPr lang="en-US" sz="3200">
                <a:solidFill>
                  <a:srgbClr val="4DF709"/>
                </a:solidFill>
              </a:rPr>
              <a:t>2. Những quan điểm chỉ đạo cơ bản</a:t>
            </a:r>
            <a:r>
              <a:rPr lang="en-US" sz="3200" b="1">
                <a:solidFill>
                  <a:srgbClr val="4DF709"/>
                </a:solidFill>
              </a:rPr>
              <a:t> </a:t>
            </a:r>
            <a:endParaRPr lang="en-US" sz="3200">
              <a:solidFill>
                <a:srgbClr val="4DF70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ppt_x</p:attrName>
                                        </p:attrNameLst>
                                      </p:cBhvr>
                                      <p:tavLst>
                                        <p:tav tm="0">
                                          <p:val>
                                            <p:strVal val="#ppt_x-.2"/>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304800" y="533400"/>
            <a:ext cx="8610600" cy="5754688"/>
          </a:xfrm>
          <a:prstGeom prst="rect">
            <a:avLst/>
          </a:prstGeom>
          <a:noFill/>
          <a:ln w="9525">
            <a:noFill/>
            <a:miter lim="800000"/>
            <a:headEnd/>
            <a:tailEnd/>
          </a:ln>
          <a:effectLst/>
        </p:spPr>
        <p:txBody>
          <a:bodyPr>
            <a:spAutoFit/>
          </a:bodyPr>
          <a:lstStyle/>
          <a:p>
            <a:pPr>
              <a:defRPr/>
            </a:pP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Thống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nhất</a:t>
            </a:r>
            <a:r>
              <a:rPr lang="en-US" sz="3200" dirty="0">
                <a:effectLst>
                  <a:outerShdw blurRad="38100" dist="38100" dir="2700000" algn="tl">
                    <a:srgbClr val="000000"/>
                  </a:outerShdw>
                </a:effectLst>
                <a:sym typeface="Wingdings" pitchFamily="2" charset="2"/>
              </a:rPr>
              <a:t>: </a:t>
            </a:r>
          </a:p>
          <a:p>
            <a:pPr algn="just">
              <a:defRPr/>
            </a:pP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Cùng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tộc</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người</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cùng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điều</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kiện</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sống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cùng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truyền</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thống</a:t>
            </a:r>
            <a:r>
              <a:rPr lang="en-US" sz="3200" dirty="0">
                <a:effectLst>
                  <a:outerShdw blurRad="38100" dist="38100" dir="2700000" algn="tl">
                    <a:srgbClr val="000000"/>
                  </a:outerShdw>
                </a:effectLst>
                <a:sym typeface="Wingdings" pitchFamily="2" charset="2"/>
              </a:rPr>
              <a:t> v</a:t>
            </a:r>
            <a:r>
              <a:rPr lang="vi-VN" sz="3200" dirty="0">
                <a:effectLst>
                  <a:outerShdw blurRad="38100" dist="38100" dir="2700000" algn="tl">
                    <a:srgbClr val="000000"/>
                  </a:outerShdw>
                </a:effectLst>
                <a:sym typeface="Wingdings" pitchFamily="2" charset="2"/>
              </a:rPr>
              <a:t>ăn hóa</a:t>
            </a:r>
            <a:r>
              <a:rPr lang="en-US" sz="3200" dirty="0">
                <a:effectLst>
                  <a:outerShdw blurRad="38100" dist="38100" dir="2700000" algn="tl">
                    <a:srgbClr val="000000"/>
                  </a:outerShdw>
                </a:effectLst>
                <a:sym typeface="Wingdings" pitchFamily="2" charset="2"/>
              </a:rPr>
              <a:t>.</a:t>
            </a:r>
          </a:p>
          <a:p>
            <a:pPr algn="just">
              <a:defRPr/>
            </a:pPr>
            <a:r>
              <a:rPr lang="en-US" sz="3200" dirty="0">
                <a:effectLst>
                  <a:outerShdw blurRad="38100" dist="38100" dir="2700000" algn="tl">
                    <a:srgbClr val="000000"/>
                  </a:outerShdw>
                </a:effectLst>
                <a:sym typeface="Wingdings" pitchFamily="2" charset="2"/>
              </a:rPr>
              <a:t>+ Ý </a:t>
            </a:r>
            <a:r>
              <a:rPr lang="en-US" sz="3200" dirty="0" err="1">
                <a:effectLst>
                  <a:outerShdw blurRad="38100" dist="38100" dir="2700000" algn="tl">
                    <a:srgbClr val="000000"/>
                  </a:outerShdw>
                </a:effectLst>
                <a:sym typeface="Wingdings" pitchFamily="2" charset="2"/>
              </a:rPr>
              <a:t>chí</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và</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nguyện</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vọng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chung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trong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sự</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nghiệp</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xây</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dựng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đổi</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mới</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đất</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nước</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hiện</a:t>
            </a:r>
            <a:r>
              <a:rPr lang="en-US" sz="3200" dirty="0">
                <a:effectLst>
                  <a:outerShdw blurRad="38100" dist="38100" dir="2700000" algn="tl">
                    <a:srgbClr val="000000"/>
                  </a:outerShdw>
                </a:effectLst>
                <a:sym typeface="Wingdings" pitchFamily="2" charset="2"/>
              </a:rPr>
              <a:t> nay.</a:t>
            </a:r>
          </a:p>
          <a:p>
            <a:pPr algn="just">
              <a:defRPr/>
            </a:pP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Đảm</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bảo</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sự</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lãnh</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đạo</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của</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Đảng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và</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sự</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quản</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lý</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của</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nhà</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nước</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với</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việc</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xây</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dựng</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và</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phát</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triển</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sự</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nghiệp</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văn</a:t>
            </a:r>
            <a:r>
              <a:rPr lang="en-US" sz="3200" dirty="0">
                <a:effectLst>
                  <a:outerShdw blurRad="38100" dist="38100" dir="2700000" algn="tl">
                    <a:srgbClr val="000000"/>
                  </a:outerShdw>
                </a:effectLst>
                <a:sym typeface="Wingdings" pitchFamily="2" charset="2"/>
              </a:rPr>
              <a:t> </a:t>
            </a:r>
            <a:r>
              <a:rPr lang="en-US" sz="3200" dirty="0" err="1">
                <a:effectLst>
                  <a:outerShdw blurRad="38100" dist="38100" dir="2700000" algn="tl">
                    <a:srgbClr val="000000"/>
                  </a:outerShdw>
                </a:effectLst>
                <a:sym typeface="Wingdings" pitchFamily="2" charset="2"/>
              </a:rPr>
              <a:t>hóa</a:t>
            </a:r>
            <a:endParaRPr lang="en-US" sz="3200" dirty="0">
              <a:effectLst>
                <a:outerShdw blurRad="38100" dist="38100" dir="2700000" algn="tl">
                  <a:srgbClr val="000000"/>
                </a:outerShdw>
              </a:effectLst>
              <a:sym typeface="Wingdings" pitchFamily="2" charset="2"/>
            </a:endParaRPr>
          </a:p>
          <a:p>
            <a:pPr algn="just">
              <a:spcBef>
                <a:spcPct val="50000"/>
              </a:spcBef>
              <a:defRPr/>
            </a:pPr>
            <a:r>
              <a:rPr lang="en-US" sz="3200" dirty="0" smtClean="0"/>
              <a:t>	</a:t>
            </a:r>
            <a:r>
              <a:rPr lang="en-US" sz="3200" dirty="0" err="1" smtClean="0"/>
              <a:t>Tính</a:t>
            </a:r>
            <a:r>
              <a:rPr lang="en-US" sz="3200" dirty="0" smtClean="0"/>
              <a:t> </a:t>
            </a:r>
            <a:r>
              <a:rPr lang="en-US" sz="3200" dirty="0" err="1"/>
              <a:t>thống</a:t>
            </a:r>
            <a:r>
              <a:rPr lang="en-US" sz="3200" dirty="0"/>
              <a:t> </a:t>
            </a:r>
            <a:r>
              <a:rPr lang="en-US" sz="3200" dirty="0" err="1"/>
              <a:t>nhất</a:t>
            </a:r>
            <a:r>
              <a:rPr lang="en-US" sz="3200" dirty="0"/>
              <a:t> </a:t>
            </a:r>
            <a:r>
              <a:rPr lang="en-US" sz="3200" dirty="0" err="1"/>
              <a:t>là</a:t>
            </a:r>
            <a:r>
              <a:rPr lang="en-US" sz="3200" dirty="0"/>
              <a:t> </a:t>
            </a:r>
            <a:r>
              <a:rPr lang="en-US" sz="3200" dirty="0" err="1"/>
              <a:t>điều</a:t>
            </a:r>
            <a:r>
              <a:rPr lang="en-US" sz="3200" dirty="0"/>
              <a:t> </a:t>
            </a:r>
            <a:r>
              <a:rPr lang="en-US" sz="3200" dirty="0" err="1"/>
              <a:t>kiện</a:t>
            </a:r>
            <a:r>
              <a:rPr lang="en-US" sz="3200" dirty="0"/>
              <a:t> </a:t>
            </a:r>
            <a:r>
              <a:rPr lang="en-US" sz="3200" dirty="0" err="1"/>
              <a:t>đảm</a:t>
            </a:r>
            <a:r>
              <a:rPr lang="en-US" sz="3200" dirty="0"/>
              <a:t> </a:t>
            </a:r>
            <a:r>
              <a:rPr lang="en-US" sz="3200" dirty="0" err="1"/>
              <a:t>bảo</a:t>
            </a:r>
            <a:r>
              <a:rPr lang="en-US" sz="3200" dirty="0"/>
              <a:t> </a:t>
            </a:r>
            <a:r>
              <a:rPr lang="en-US" sz="3200" dirty="0" err="1"/>
              <a:t>sự</a:t>
            </a:r>
            <a:r>
              <a:rPr lang="en-US" sz="3200" dirty="0"/>
              <a:t> </a:t>
            </a:r>
            <a:r>
              <a:rPr lang="en-US" sz="3200" dirty="0" err="1"/>
              <a:t>phát</a:t>
            </a:r>
            <a:r>
              <a:rPr lang="en-US" sz="3200" dirty="0"/>
              <a:t> </a:t>
            </a:r>
            <a:r>
              <a:rPr lang="en-US" sz="3200" dirty="0" err="1"/>
              <a:t>triển</a:t>
            </a:r>
            <a:r>
              <a:rPr lang="en-US" sz="3200" dirty="0"/>
              <a:t> </a:t>
            </a:r>
            <a:r>
              <a:rPr lang="en-US" sz="3200" dirty="0" err="1"/>
              <a:t>đa</a:t>
            </a:r>
            <a:r>
              <a:rPr lang="en-US" sz="3200" dirty="0"/>
              <a:t> </a:t>
            </a:r>
            <a:r>
              <a:rPr lang="en-US" sz="3200" dirty="0" err="1"/>
              <a:t>dạng</a:t>
            </a:r>
            <a:r>
              <a:rPr lang="en-US" sz="3200" dirty="0"/>
              <a:t> </a:t>
            </a:r>
            <a:r>
              <a:rPr lang="en-US" sz="3200" dirty="0" err="1"/>
              <a:t>của</a:t>
            </a:r>
            <a:r>
              <a:rPr lang="en-US" sz="3200" dirty="0"/>
              <a:t> 54 </a:t>
            </a:r>
            <a:r>
              <a:rPr lang="en-US" sz="3200" dirty="0" err="1"/>
              <a:t>dân</a:t>
            </a:r>
            <a:r>
              <a:rPr lang="en-US" sz="3200" dirty="0"/>
              <a:t> </a:t>
            </a:r>
            <a:r>
              <a:rPr lang="en-US" sz="3200" dirty="0" err="1"/>
              <a:t>tộc</a:t>
            </a:r>
            <a:r>
              <a:rPr lang="en-US" sz="3200" dirty="0"/>
              <a:t> </a:t>
            </a:r>
            <a:r>
              <a:rPr lang="en-US" sz="3200" dirty="0" err="1"/>
              <a:t>với</a:t>
            </a:r>
            <a:r>
              <a:rPr lang="en-US" sz="3200" dirty="0"/>
              <a:t> </a:t>
            </a:r>
            <a:r>
              <a:rPr lang="en-US" sz="3200" dirty="0" err="1"/>
              <a:t>sắc</a:t>
            </a:r>
            <a:r>
              <a:rPr lang="en-US" sz="3200" dirty="0"/>
              <a:t> </a:t>
            </a:r>
            <a:r>
              <a:rPr lang="en-US" sz="3200" dirty="0" err="1"/>
              <a:t>thái</a:t>
            </a:r>
            <a:r>
              <a:rPr lang="en-US" sz="3200" dirty="0"/>
              <a:t> </a:t>
            </a:r>
            <a:r>
              <a:rPr lang="en-US" sz="3200" dirty="0" err="1"/>
              <a:t>khác</a:t>
            </a:r>
            <a:r>
              <a:rPr lang="en-US" sz="3200" dirty="0"/>
              <a:t> </a:t>
            </a:r>
            <a:r>
              <a:rPr lang="en-US" sz="3200" dirty="0" err="1"/>
              <a:t>nhau</a:t>
            </a:r>
            <a:r>
              <a:rPr lang="en-US" sz="3200" dirty="0"/>
              <a:t>…</a:t>
            </a:r>
          </a:p>
        </p:txBody>
      </p:sp>
      <p:sp>
        <p:nvSpPr>
          <p:cNvPr id="3" name="Right Arrow 2"/>
          <p:cNvSpPr/>
          <p:nvPr/>
        </p:nvSpPr>
        <p:spPr>
          <a:xfrm>
            <a:off x="685800" y="4800600"/>
            <a:ext cx="381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4"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5" dur="1000"/>
                                        <p:tgtEl>
                                          <p:spTgt spid="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iterate type="lt">
                                    <p:tmPct val="5000"/>
                                  </p:iterate>
                                  <p:childTnLst>
                                    <p:set>
                                      <p:cBhvr>
                                        <p:cTn id="19" dur="1" fill="hold">
                                          <p:stCondLst>
                                            <p:cond delay="0"/>
                                          </p:stCondLst>
                                        </p:cTn>
                                        <p:tgtEl>
                                          <p:spTgt spid="2">
                                            <p:txEl>
                                              <p:pRg st="2" end="2"/>
                                            </p:txEl>
                                          </p:spTgt>
                                        </p:tgtEl>
                                        <p:attrNameLst>
                                          <p:attrName>style.visibility</p:attrName>
                                        </p:attrNameLst>
                                      </p:cBhvr>
                                      <p:to>
                                        <p:strVal val="visible"/>
                                      </p:to>
                                    </p:set>
                                    <p:anim calcmode="lin" valueType="num">
                                      <p:cBhvr>
                                        <p:cTn id="20"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1"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2"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iterate type="lt">
                                    <p:tmPct val="5000"/>
                                  </p:iterate>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30"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31" dur="1000"/>
                                        <p:tgtEl>
                                          <p:spTgt spid="2">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blinds(horizontal)">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nodeType="clickEffect">
                                  <p:stCondLst>
                                    <p:cond delay="0"/>
                                  </p:stCondLst>
                                  <p:childTnLst>
                                    <p:set>
                                      <p:cBhvr>
                                        <p:cTn id="40" dur="1" fill="hold">
                                          <p:stCondLst>
                                            <p:cond delay="0"/>
                                          </p:stCondLst>
                                        </p:cTn>
                                        <p:tgtEl>
                                          <p:spTgt spid="2">
                                            <p:txEl>
                                              <p:pRg st="4" end="4"/>
                                            </p:txEl>
                                          </p:spTgt>
                                        </p:tgtEl>
                                        <p:attrNameLst>
                                          <p:attrName>style.visibility</p:attrName>
                                        </p:attrNameLst>
                                      </p:cBhvr>
                                      <p:to>
                                        <p:strVal val="visible"/>
                                      </p:to>
                                    </p:set>
                                    <p:animEffect transition="in" filter="diamond(in)">
                                      <p:cBhvr>
                                        <p:cTn id="41"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92138" y="558800"/>
            <a:ext cx="6154737" cy="584200"/>
          </a:xfrm>
          <a:prstGeom prst="rect">
            <a:avLst/>
          </a:prstGeom>
          <a:noFill/>
          <a:ln w="9525">
            <a:noFill/>
            <a:miter lim="800000"/>
            <a:headEnd/>
            <a:tailEnd/>
          </a:ln>
        </p:spPr>
        <p:txBody>
          <a:bodyPr wrap="none">
            <a:spAutoFit/>
          </a:bodyPr>
          <a:lstStyle/>
          <a:p>
            <a:r>
              <a:rPr lang="en-US" sz="3200">
                <a:solidFill>
                  <a:srgbClr val="4DF709"/>
                </a:solidFill>
              </a:rPr>
              <a:t>2. Những quan điểm chỉ đạo cơ bản</a:t>
            </a:r>
            <a:r>
              <a:rPr lang="en-US" sz="3200" b="1">
                <a:solidFill>
                  <a:srgbClr val="4DF709"/>
                </a:solidFill>
              </a:rPr>
              <a:t> </a:t>
            </a:r>
            <a:endParaRPr lang="en-US" sz="3200">
              <a:solidFill>
                <a:srgbClr val="4DF709"/>
              </a:solidFill>
            </a:endParaRPr>
          </a:p>
        </p:txBody>
      </p:sp>
      <p:sp>
        <p:nvSpPr>
          <p:cNvPr id="3" name="Rectangle 2"/>
          <p:cNvSpPr>
            <a:spLocks noChangeArrowheads="1"/>
          </p:cNvSpPr>
          <p:nvPr/>
        </p:nvSpPr>
        <p:spPr bwMode="auto">
          <a:xfrm>
            <a:off x="609600" y="1600200"/>
            <a:ext cx="8153400" cy="4524375"/>
          </a:xfrm>
          <a:prstGeom prst="rect">
            <a:avLst/>
          </a:prstGeom>
          <a:noFill/>
          <a:ln w="9525">
            <a:noFill/>
            <a:miter lim="800000"/>
            <a:headEnd/>
            <a:tailEnd/>
          </a:ln>
        </p:spPr>
        <p:txBody>
          <a:bodyPr>
            <a:spAutoFit/>
          </a:bodyPr>
          <a:lstStyle/>
          <a:p>
            <a:pPr algn="just"/>
            <a:r>
              <a:rPr lang="en-US" sz="3600" i="1"/>
              <a:t>2.3. Phát triển văn hóa vì sự hoàn thiện nhân cách con người và xây dựng con người để phát triển văn hóa. Trong xây dựng văn hóa, trọng tâm là chăm lo xây dựng con người có nhân cách, lối sống tốt đẹp, với các đặc tính cơ bản: yêu nước, nhân ái, nghĩa tình, trung thực, đoàn kết, cần cù, sáng tạo. </a:t>
            </a:r>
            <a:endParaRPr lang="en-US" sz="3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5400" y="304800"/>
            <a:ext cx="3810000" cy="369332"/>
          </a:xfrm>
          <a:prstGeom prst="rect">
            <a:avLst/>
          </a:prstGeom>
          <a:noFill/>
        </p:spPr>
        <p:txBody>
          <a:bodyPr wrap="square" rtlCol="0">
            <a:spAutoFit/>
          </a:bodyPr>
          <a:lstStyle/>
          <a:p>
            <a:r>
              <a:rPr lang="en-US" dirty="0" err="1" smtClean="0">
                <a:solidFill>
                  <a:srgbClr val="FFFF00"/>
                </a:solidFill>
              </a:rPr>
              <a:t>Nghị</a:t>
            </a:r>
            <a:r>
              <a:rPr lang="en-US" dirty="0" smtClean="0">
                <a:solidFill>
                  <a:srgbClr val="FFFF00"/>
                </a:solidFill>
              </a:rPr>
              <a:t> </a:t>
            </a:r>
            <a:r>
              <a:rPr lang="en-US" dirty="0" err="1" smtClean="0">
                <a:solidFill>
                  <a:srgbClr val="FFFF00"/>
                </a:solidFill>
              </a:rPr>
              <a:t>quyết</a:t>
            </a:r>
            <a:r>
              <a:rPr lang="en-US" dirty="0" smtClean="0">
                <a:solidFill>
                  <a:srgbClr val="FFFF00"/>
                </a:solidFill>
              </a:rPr>
              <a:t> </a:t>
            </a:r>
            <a:r>
              <a:rPr lang="en-US" dirty="0" err="1" smtClean="0">
                <a:solidFill>
                  <a:srgbClr val="FFFF00"/>
                </a:solidFill>
              </a:rPr>
              <a:t>Trung</a:t>
            </a:r>
            <a:r>
              <a:rPr lang="en-US" dirty="0" smtClean="0">
                <a:solidFill>
                  <a:srgbClr val="FFFF00"/>
                </a:solidFill>
              </a:rPr>
              <a:t> </a:t>
            </a:r>
            <a:r>
              <a:rPr lang="en-US" dirty="0" err="1" smtClean="0">
                <a:solidFill>
                  <a:srgbClr val="FFFF00"/>
                </a:solidFill>
              </a:rPr>
              <a:t>ương</a:t>
            </a:r>
            <a:r>
              <a:rPr lang="en-US" dirty="0" smtClean="0">
                <a:solidFill>
                  <a:srgbClr val="FFFF00"/>
                </a:solidFill>
              </a:rPr>
              <a:t> 5 </a:t>
            </a:r>
            <a:r>
              <a:rPr lang="en-US" dirty="0" err="1" smtClean="0">
                <a:solidFill>
                  <a:srgbClr val="FFFF00"/>
                </a:solidFill>
              </a:rPr>
              <a:t>khóa</a:t>
            </a:r>
            <a:r>
              <a:rPr lang="en-US" dirty="0" smtClean="0">
                <a:solidFill>
                  <a:srgbClr val="FFFF00"/>
                </a:solidFill>
              </a:rPr>
              <a:t> VIII:</a:t>
            </a:r>
            <a:endParaRPr lang="en-US" dirty="0">
              <a:solidFill>
                <a:srgbClr val="FFFF00"/>
              </a:solidFill>
            </a:endParaRPr>
          </a:p>
        </p:txBody>
      </p:sp>
      <p:sp>
        <p:nvSpPr>
          <p:cNvPr id="3" name="TextBox 2"/>
          <p:cNvSpPr txBox="1"/>
          <p:nvPr/>
        </p:nvSpPr>
        <p:spPr>
          <a:xfrm>
            <a:off x="838200" y="838200"/>
            <a:ext cx="8001000" cy="1569660"/>
          </a:xfrm>
          <a:prstGeom prst="rect">
            <a:avLst/>
          </a:prstGeom>
          <a:noFill/>
        </p:spPr>
        <p:txBody>
          <a:bodyPr wrap="square" rtlCol="0">
            <a:spAutoFit/>
          </a:bodyPr>
          <a:lstStyle/>
          <a:p>
            <a:pPr algn="just"/>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Có</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tinh</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thần</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yêu</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nước</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tự</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cường</a:t>
            </a:r>
            <a:r>
              <a:rPr lang="en-US" sz="2400" dirty="0" smtClean="0">
                <a:solidFill>
                  <a:srgbClr val="92D050"/>
                </a:solidFill>
                <a:latin typeface="Times New Roman" pitchFamily="18" charset="0"/>
                <a:cs typeface="Times New Roman" pitchFamily="18" charset="0"/>
              </a:rPr>
              <a:t> DT, </a:t>
            </a:r>
            <a:r>
              <a:rPr lang="en-US" sz="2400" dirty="0" err="1" smtClean="0">
                <a:solidFill>
                  <a:srgbClr val="92D050"/>
                </a:solidFill>
                <a:latin typeface="Times New Roman" pitchFamily="18" charset="0"/>
                <a:cs typeface="Times New Roman" pitchFamily="18" charset="0"/>
              </a:rPr>
              <a:t>phấn</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đấu</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vì</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độc</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lập</a:t>
            </a:r>
            <a:r>
              <a:rPr lang="en-US" sz="2400" dirty="0" smtClean="0">
                <a:solidFill>
                  <a:srgbClr val="92D050"/>
                </a:solidFill>
                <a:latin typeface="Times New Roman" pitchFamily="18" charset="0"/>
                <a:cs typeface="Times New Roman" pitchFamily="18" charset="0"/>
              </a:rPr>
              <a:t> DT </a:t>
            </a:r>
            <a:r>
              <a:rPr lang="en-US" sz="2400" dirty="0" err="1" smtClean="0">
                <a:solidFill>
                  <a:srgbClr val="92D050"/>
                </a:solidFill>
                <a:latin typeface="Times New Roman" pitchFamily="18" charset="0"/>
                <a:cs typeface="Times New Roman" pitchFamily="18" charset="0"/>
              </a:rPr>
              <a:t>và</a:t>
            </a:r>
            <a:r>
              <a:rPr lang="en-US" sz="2400" dirty="0" smtClean="0">
                <a:solidFill>
                  <a:srgbClr val="92D050"/>
                </a:solidFill>
                <a:latin typeface="Times New Roman" pitchFamily="18" charset="0"/>
                <a:cs typeface="Times New Roman" pitchFamily="18" charset="0"/>
              </a:rPr>
              <a:t> CNXH, </a:t>
            </a:r>
            <a:r>
              <a:rPr lang="en-US" sz="2400" dirty="0" err="1" smtClean="0">
                <a:solidFill>
                  <a:srgbClr val="92D050"/>
                </a:solidFill>
                <a:latin typeface="Times New Roman" pitchFamily="18" charset="0"/>
                <a:cs typeface="Times New Roman" pitchFamily="18" charset="0"/>
              </a:rPr>
              <a:t>có</a:t>
            </a:r>
            <a:r>
              <a:rPr lang="en-US" sz="2400" dirty="0" smtClean="0">
                <a:solidFill>
                  <a:srgbClr val="92D050"/>
                </a:solidFill>
                <a:latin typeface="Times New Roman" pitchFamily="18" charset="0"/>
                <a:cs typeface="Times New Roman" pitchFamily="18" charset="0"/>
              </a:rPr>
              <a:t> ý </a:t>
            </a:r>
            <a:r>
              <a:rPr lang="en-US" sz="2400" dirty="0" err="1" smtClean="0">
                <a:solidFill>
                  <a:srgbClr val="92D050"/>
                </a:solidFill>
                <a:latin typeface="Times New Roman" pitchFamily="18" charset="0"/>
                <a:cs typeface="Times New Roman" pitchFamily="18" charset="0"/>
              </a:rPr>
              <a:t>chí</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vương</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lên</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đưa</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đất</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nước</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thoát</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khỏi</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nghèo</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nàn</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lạc</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hậu</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đoàn</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kết</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với</a:t>
            </a:r>
            <a:r>
              <a:rPr lang="en-US" sz="2400" dirty="0" smtClean="0">
                <a:solidFill>
                  <a:srgbClr val="92D050"/>
                </a:solidFill>
                <a:latin typeface="Times New Roman" pitchFamily="18" charset="0"/>
                <a:cs typeface="Times New Roman" pitchFamily="18" charset="0"/>
              </a:rPr>
              <a:t> ND </a:t>
            </a:r>
            <a:r>
              <a:rPr lang="en-US" sz="2400" dirty="0" err="1" smtClean="0">
                <a:solidFill>
                  <a:srgbClr val="92D050"/>
                </a:solidFill>
                <a:latin typeface="Times New Roman" pitchFamily="18" charset="0"/>
                <a:cs typeface="Times New Roman" pitchFamily="18" charset="0"/>
              </a:rPr>
              <a:t>thế</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giới</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trong</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sự</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nghiệp</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đấu</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tranh</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vì</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hòa</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bình</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độc</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lập</a:t>
            </a:r>
            <a:r>
              <a:rPr lang="en-US" sz="2400" dirty="0" smtClean="0">
                <a:solidFill>
                  <a:srgbClr val="92D050"/>
                </a:solidFill>
                <a:latin typeface="Times New Roman" pitchFamily="18" charset="0"/>
                <a:cs typeface="Times New Roman" pitchFamily="18" charset="0"/>
              </a:rPr>
              <a:t> DT </a:t>
            </a:r>
            <a:r>
              <a:rPr lang="en-US" sz="2400" dirty="0" err="1" smtClean="0">
                <a:solidFill>
                  <a:srgbClr val="92D050"/>
                </a:solidFill>
                <a:latin typeface="Times New Roman" pitchFamily="18" charset="0"/>
                <a:cs typeface="Times New Roman" pitchFamily="18" charset="0"/>
              </a:rPr>
              <a:t>và</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tiến</a:t>
            </a:r>
            <a:r>
              <a:rPr lang="en-US" sz="2400" dirty="0" smtClean="0">
                <a:solidFill>
                  <a:srgbClr val="92D050"/>
                </a:solidFill>
                <a:latin typeface="Times New Roman" pitchFamily="18" charset="0"/>
                <a:cs typeface="Times New Roman" pitchFamily="18" charset="0"/>
              </a:rPr>
              <a:t> </a:t>
            </a:r>
            <a:r>
              <a:rPr lang="en-US" sz="2400" dirty="0" err="1" smtClean="0">
                <a:solidFill>
                  <a:srgbClr val="92D050"/>
                </a:solidFill>
                <a:latin typeface="Times New Roman" pitchFamily="18" charset="0"/>
                <a:cs typeface="Times New Roman" pitchFamily="18" charset="0"/>
              </a:rPr>
              <a:t>bộ</a:t>
            </a:r>
            <a:r>
              <a:rPr lang="en-US" sz="2400" dirty="0" smtClean="0">
                <a:solidFill>
                  <a:srgbClr val="92D050"/>
                </a:solidFill>
                <a:latin typeface="Times New Roman" pitchFamily="18" charset="0"/>
                <a:cs typeface="Times New Roman" pitchFamily="18" charset="0"/>
              </a:rPr>
              <a:t> XH.</a:t>
            </a:r>
            <a:endParaRPr lang="en-US" sz="2400" dirty="0">
              <a:solidFill>
                <a:srgbClr val="92D050"/>
              </a:solidFill>
              <a:latin typeface="Times New Roman" pitchFamily="18" charset="0"/>
              <a:cs typeface="Times New Roman" pitchFamily="18" charset="0"/>
            </a:endParaRPr>
          </a:p>
        </p:txBody>
      </p:sp>
      <p:sp>
        <p:nvSpPr>
          <p:cNvPr id="4" name="TextBox 3"/>
          <p:cNvSpPr txBox="1"/>
          <p:nvPr/>
        </p:nvSpPr>
        <p:spPr>
          <a:xfrm>
            <a:off x="838200" y="2514600"/>
            <a:ext cx="7620000" cy="461665"/>
          </a:xfrm>
          <a:prstGeom prst="rect">
            <a:avLst/>
          </a:prstGeom>
          <a:noFill/>
        </p:spPr>
        <p:txBody>
          <a:bodyPr wrap="square" rtlCol="0">
            <a:spAutoFit/>
          </a:bodyPr>
          <a:lstStyle/>
          <a:p>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Đề</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cao</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tinh</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thần</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tập</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thể</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phấn</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đấu</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vì</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lợi</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ích</a:t>
            </a:r>
            <a:r>
              <a:rPr lang="en-US" sz="2400" dirty="0" smtClean="0">
                <a:solidFill>
                  <a:srgbClr val="00B0F0"/>
                </a:solidFill>
                <a:latin typeface="Times New Roman" pitchFamily="18" charset="0"/>
                <a:cs typeface="Times New Roman" pitchFamily="18" charset="0"/>
              </a:rPr>
              <a:t> </a:t>
            </a:r>
            <a:r>
              <a:rPr lang="en-US" sz="2400" dirty="0" err="1" smtClean="0">
                <a:solidFill>
                  <a:srgbClr val="00B0F0"/>
                </a:solidFill>
                <a:latin typeface="Times New Roman" pitchFamily="18" charset="0"/>
                <a:cs typeface="Times New Roman" pitchFamily="18" charset="0"/>
              </a:rPr>
              <a:t>chung</a:t>
            </a:r>
            <a:r>
              <a:rPr lang="en-US" sz="2400" dirty="0" smtClean="0">
                <a:solidFill>
                  <a:srgbClr val="00B0F0"/>
                </a:solidFill>
                <a:latin typeface="Times New Roman" pitchFamily="18" charset="0"/>
                <a:cs typeface="Times New Roman" pitchFamily="18" charset="0"/>
              </a:rPr>
              <a:t>.</a:t>
            </a:r>
            <a:endParaRPr lang="en-US" sz="2400" dirty="0">
              <a:solidFill>
                <a:srgbClr val="00B0F0"/>
              </a:solidFill>
              <a:latin typeface="Times New Roman" pitchFamily="18" charset="0"/>
              <a:cs typeface="Times New Roman" pitchFamily="18" charset="0"/>
            </a:endParaRPr>
          </a:p>
        </p:txBody>
      </p:sp>
      <p:sp>
        <p:nvSpPr>
          <p:cNvPr id="5" name="TextBox 4"/>
          <p:cNvSpPr txBox="1"/>
          <p:nvPr/>
        </p:nvSpPr>
        <p:spPr>
          <a:xfrm>
            <a:off x="762000" y="3124200"/>
            <a:ext cx="8077200" cy="1200329"/>
          </a:xfrm>
          <a:prstGeom prst="rect">
            <a:avLst/>
          </a:prstGeom>
          <a:noFill/>
        </p:spPr>
        <p:txBody>
          <a:bodyPr wrap="square" rtlCol="0">
            <a:spAutoFit/>
          </a:bodyPr>
          <a:lstStyle/>
          <a:p>
            <a:pPr algn="just"/>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Có</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lối</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sống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lành</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mạnh</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nếp</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sống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văn</a:t>
            </a:r>
            <a:r>
              <a:rPr lang="en-US" sz="2400" dirty="0" smtClean="0">
                <a:solidFill>
                  <a:schemeClr val="tx2"/>
                </a:solidFill>
                <a:latin typeface="Times New Roman" pitchFamily="18" charset="0"/>
                <a:cs typeface="Times New Roman" pitchFamily="18" charset="0"/>
              </a:rPr>
              <a:t> minh, </a:t>
            </a:r>
            <a:r>
              <a:rPr lang="en-US" sz="2400" dirty="0" err="1" smtClean="0">
                <a:solidFill>
                  <a:schemeClr val="tx2"/>
                </a:solidFill>
                <a:latin typeface="Times New Roman" pitchFamily="18" charset="0"/>
                <a:cs typeface="Times New Roman" pitchFamily="18" charset="0"/>
              </a:rPr>
              <a:t>cần</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kiệm</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trung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thực</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nhân</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nghĩa</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tôn</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trọng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kỷ</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cương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phép</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nước</a:t>
            </a:r>
            <a:r>
              <a:rPr lang="en-US" sz="2400" dirty="0" smtClean="0">
                <a:solidFill>
                  <a:schemeClr val="tx2"/>
                </a:solidFill>
                <a:latin typeface="Times New Roman" pitchFamily="18" charset="0"/>
                <a:cs typeface="Times New Roman" pitchFamily="18" charset="0"/>
              </a:rPr>
              <a:t>, qui </a:t>
            </a:r>
            <a:r>
              <a:rPr lang="en-US" sz="2400" dirty="0" err="1" smtClean="0">
                <a:solidFill>
                  <a:schemeClr val="tx2"/>
                </a:solidFill>
                <a:latin typeface="Times New Roman" pitchFamily="18" charset="0"/>
                <a:cs typeface="Times New Roman" pitchFamily="18" charset="0"/>
              </a:rPr>
              <a:t>ước</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của</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cộng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đồng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có</a:t>
            </a:r>
            <a:r>
              <a:rPr lang="en-US" sz="2400" dirty="0" smtClean="0">
                <a:solidFill>
                  <a:schemeClr val="tx2"/>
                </a:solidFill>
                <a:latin typeface="Times New Roman" pitchFamily="18" charset="0"/>
                <a:cs typeface="Times New Roman" pitchFamily="18" charset="0"/>
              </a:rPr>
              <a:t> ý </a:t>
            </a:r>
            <a:r>
              <a:rPr lang="en-US" sz="2400" dirty="0" err="1" smtClean="0">
                <a:solidFill>
                  <a:schemeClr val="tx2"/>
                </a:solidFill>
                <a:latin typeface="Times New Roman" pitchFamily="18" charset="0"/>
                <a:cs typeface="Times New Roman" pitchFamily="18" charset="0"/>
              </a:rPr>
              <a:t>thức</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bảo</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vệ</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và</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cải</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thiện</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môi</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trường</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sinh</a:t>
            </a:r>
            <a:r>
              <a:rPr lang="en-US" sz="2400" dirty="0" smtClean="0">
                <a:solidFill>
                  <a:schemeClr val="tx2"/>
                </a:solidFill>
                <a:latin typeface="Times New Roman" pitchFamily="18" charset="0"/>
                <a:cs typeface="Times New Roman" pitchFamily="18" charset="0"/>
              </a:rPr>
              <a:t> </a:t>
            </a:r>
            <a:r>
              <a:rPr lang="en-US" sz="2400" dirty="0" err="1" smtClean="0">
                <a:solidFill>
                  <a:schemeClr val="tx2"/>
                </a:solidFill>
                <a:latin typeface="Times New Roman" pitchFamily="18" charset="0"/>
                <a:cs typeface="Times New Roman" pitchFamily="18" charset="0"/>
              </a:rPr>
              <a:t>thái</a:t>
            </a:r>
            <a:r>
              <a:rPr lang="en-US" sz="2400" dirty="0" smtClean="0">
                <a:solidFill>
                  <a:schemeClr val="tx2"/>
                </a:solidFill>
                <a:latin typeface="Times New Roman" pitchFamily="18" charset="0"/>
                <a:cs typeface="Times New Roman" pitchFamily="18" charset="0"/>
              </a:rPr>
              <a:t>.</a:t>
            </a:r>
            <a:endParaRPr lang="en-US" sz="2400" dirty="0">
              <a:solidFill>
                <a:schemeClr val="tx2"/>
              </a:solidFill>
              <a:latin typeface="Times New Roman" pitchFamily="18" charset="0"/>
              <a:cs typeface="Times New Roman" pitchFamily="18" charset="0"/>
            </a:endParaRPr>
          </a:p>
        </p:txBody>
      </p:sp>
      <p:sp>
        <p:nvSpPr>
          <p:cNvPr id="6" name="TextBox 5"/>
          <p:cNvSpPr txBox="1"/>
          <p:nvPr/>
        </p:nvSpPr>
        <p:spPr>
          <a:xfrm>
            <a:off x="762000" y="4495800"/>
            <a:ext cx="8001000" cy="1200329"/>
          </a:xfrm>
          <a:prstGeom prst="rect">
            <a:avLst/>
          </a:prstGeom>
          <a:noFill/>
        </p:spPr>
        <p:txBody>
          <a:bodyPr wrap="square" rtlCol="0">
            <a:spAutoFit/>
          </a:bodyPr>
          <a:lstStyle/>
          <a:p>
            <a:pPr algn="just"/>
            <a:r>
              <a:rPr lang="en-US" sz="2400" dirty="0" smtClean="0">
                <a:solidFill>
                  <a:schemeClr val="accent2">
                    <a:lumMod val="60000"/>
                    <a:lumOff val="40000"/>
                  </a:schemeClr>
                </a:solidFill>
                <a:latin typeface="Times New Roman" pitchFamily="18" charset="0"/>
                <a:cs typeface="Times New Roman" pitchFamily="18" charset="0"/>
              </a:rPr>
              <a:t>- Lao </a:t>
            </a:r>
            <a:r>
              <a:rPr lang="en-US" sz="2400" dirty="0" err="1" smtClean="0">
                <a:solidFill>
                  <a:schemeClr val="accent2">
                    <a:lumMod val="60000"/>
                    <a:lumOff val="40000"/>
                  </a:schemeClr>
                </a:solidFill>
                <a:latin typeface="Times New Roman" pitchFamily="18" charset="0"/>
                <a:cs typeface="Times New Roman" pitchFamily="18" charset="0"/>
              </a:rPr>
              <a:t>động</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chăm</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chỉ</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với</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lương</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tâm</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nghề</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nghiệp</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có</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kỹ</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thuật</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sáng</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tạo</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năng</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suốt</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cao</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vì</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lợi</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ích</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của</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bản</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thân</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gia</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đình</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tập</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thể</a:t>
            </a:r>
            <a:r>
              <a:rPr lang="en-US" sz="2400" dirty="0" smtClean="0">
                <a:solidFill>
                  <a:schemeClr val="accent2">
                    <a:lumMod val="60000"/>
                    <a:lumOff val="40000"/>
                  </a:schemeClr>
                </a:solidFill>
                <a:latin typeface="Times New Roman" pitchFamily="18" charset="0"/>
                <a:cs typeface="Times New Roman" pitchFamily="18" charset="0"/>
              </a:rPr>
              <a:t> </a:t>
            </a:r>
            <a:r>
              <a:rPr lang="en-US" sz="2400" dirty="0" err="1" smtClean="0">
                <a:solidFill>
                  <a:schemeClr val="accent2">
                    <a:lumMod val="60000"/>
                    <a:lumOff val="40000"/>
                  </a:schemeClr>
                </a:solidFill>
                <a:latin typeface="Times New Roman" pitchFamily="18" charset="0"/>
                <a:cs typeface="Times New Roman" pitchFamily="18" charset="0"/>
              </a:rPr>
              <a:t>và</a:t>
            </a:r>
            <a:r>
              <a:rPr lang="en-US" sz="2400" dirty="0" smtClean="0">
                <a:solidFill>
                  <a:schemeClr val="accent2">
                    <a:lumMod val="60000"/>
                    <a:lumOff val="40000"/>
                  </a:schemeClr>
                </a:solidFill>
                <a:latin typeface="Times New Roman" pitchFamily="18" charset="0"/>
                <a:cs typeface="Times New Roman" pitchFamily="18" charset="0"/>
              </a:rPr>
              <a:t> XH.</a:t>
            </a:r>
            <a:endParaRPr lang="en-US" sz="2400" dirty="0">
              <a:solidFill>
                <a:schemeClr val="accent2">
                  <a:lumMod val="60000"/>
                  <a:lumOff val="40000"/>
                </a:schemeClr>
              </a:solidFill>
              <a:latin typeface="Times New Roman" pitchFamily="18" charset="0"/>
              <a:cs typeface="Times New Roman" pitchFamily="18" charset="0"/>
            </a:endParaRPr>
          </a:p>
        </p:txBody>
      </p:sp>
      <p:sp>
        <p:nvSpPr>
          <p:cNvPr id="7" name="TextBox 6"/>
          <p:cNvSpPr txBox="1"/>
          <p:nvPr/>
        </p:nvSpPr>
        <p:spPr>
          <a:xfrm>
            <a:off x="762000" y="5791200"/>
            <a:ext cx="8001000" cy="830997"/>
          </a:xfrm>
          <a:prstGeom prst="rect">
            <a:avLst/>
          </a:prstGeom>
          <a:noFill/>
        </p:spPr>
        <p:txBody>
          <a:bodyPr wrap="square" rtlCol="0">
            <a:spAutoFit/>
          </a:bodyPr>
          <a:lstStyle/>
          <a:p>
            <a:pPr algn="just"/>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Thường</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xuyên</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học</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tập</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nâng</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cao</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hiểu</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biết</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trình</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độ</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chuyên</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môn</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năng</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lực</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thẩm</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mỹ</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và</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thể</a:t>
            </a:r>
            <a:r>
              <a:rPr lang="en-US" sz="2400" dirty="0" smtClean="0">
                <a:solidFill>
                  <a:schemeClr val="accent4">
                    <a:lumMod val="20000"/>
                    <a:lumOff val="80000"/>
                  </a:schemeClr>
                </a:solidFill>
                <a:latin typeface="Times New Roman" pitchFamily="18" charset="0"/>
                <a:cs typeface="Times New Roman" pitchFamily="18" charset="0"/>
              </a:rPr>
              <a:t> </a:t>
            </a:r>
            <a:r>
              <a:rPr lang="en-US" sz="2400" dirty="0" err="1" smtClean="0">
                <a:solidFill>
                  <a:schemeClr val="accent4">
                    <a:lumMod val="20000"/>
                    <a:lumOff val="80000"/>
                  </a:schemeClr>
                </a:solidFill>
                <a:latin typeface="Times New Roman" pitchFamily="18" charset="0"/>
                <a:cs typeface="Times New Roman" pitchFamily="18" charset="0"/>
              </a:rPr>
              <a:t>lực</a:t>
            </a:r>
            <a:r>
              <a:rPr lang="en-US" sz="2400" dirty="0" smtClean="0">
                <a:solidFill>
                  <a:schemeClr val="accent4">
                    <a:lumMod val="20000"/>
                    <a:lumOff val="80000"/>
                  </a:schemeClr>
                </a:solidFill>
                <a:latin typeface="Times New Roman" pitchFamily="18" charset="0"/>
                <a:cs typeface="Times New Roman" pitchFamily="18" charset="0"/>
              </a:rPr>
              <a:t>.</a:t>
            </a:r>
            <a:endParaRPr lang="en-US" sz="2400" dirty="0">
              <a:solidFill>
                <a:schemeClr val="accent4">
                  <a:lumMod val="20000"/>
                  <a:lumOff val="8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ppt_x</p:attrName>
                                        </p:attrNameLst>
                                      </p:cBhvr>
                                      <p:tavLst>
                                        <p:tav tm="0">
                                          <p:val>
                                            <p:strVal val="#ppt_x-.2"/>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ppt_x</p:attrName>
                                        </p:attrNameLst>
                                      </p:cBhvr>
                                      <p:tavLst>
                                        <p:tav tm="0">
                                          <p:val>
                                            <p:strVal val="#ppt_x-.2"/>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4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92138" y="152400"/>
            <a:ext cx="6154737" cy="584200"/>
          </a:xfrm>
          <a:prstGeom prst="rect">
            <a:avLst/>
          </a:prstGeom>
          <a:noFill/>
          <a:ln w="9525">
            <a:noFill/>
            <a:miter lim="800000"/>
            <a:headEnd/>
            <a:tailEnd/>
          </a:ln>
        </p:spPr>
        <p:txBody>
          <a:bodyPr wrap="none">
            <a:spAutoFit/>
          </a:bodyPr>
          <a:lstStyle/>
          <a:p>
            <a:r>
              <a:rPr lang="en-US" sz="3200" dirty="0">
                <a:solidFill>
                  <a:srgbClr val="4DF709"/>
                </a:solidFill>
              </a:rPr>
              <a:t>2. </a:t>
            </a:r>
            <a:r>
              <a:rPr lang="en-US" sz="3200" dirty="0" err="1">
                <a:solidFill>
                  <a:srgbClr val="4DF709"/>
                </a:solidFill>
              </a:rPr>
              <a:t>Những</a:t>
            </a:r>
            <a:r>
              <a:rPr lang="en-US" sz="3200" dirty="0">
                <a:solidFill>
                  <a:srgbClr val="4DF709"/>
                </a:solidFill>
              </a:rPr>
              <a:t> </a:t>
            </a:r>
            <a:r>
              <a:rPr lang="en-US" sz="3200" dirty="0" err="1">
                <a:solidFill>
                  <a:srgbClr val="4DF709"/>
                </a:solidFill>
              </a:rPr>
              <a:t>quan</a:t>
            </a:r>
            <a:r>
              <a:rPr lang="en-US" sz="3200" dirty="0">
                <a:solidFill>
                  <a:srgbClr val="4DF709"/>
                </a:solidFill>
              </a:rPr>
              <a:t> </a:t>
            </a:r>
            <a:r>
              <a:rPr lang="en-US" sz="3200" dirty="0" err="1">
                <a:solidFill>
                  <a:srgbClr val="4DF709"/>
                </a:solidFill>
              </a:rPr>
              <a:t>điểm</a:t>
            </a:r>
            <a:r>
              <a:rPr lang="en-US" sz="3200" dirty="0">
                <a:solidFill>
                  <a:srgbClr val="4DF709"/>
                </a:solidFill>
              </a:rPr>
              <a:t> </a:t>
            </a:r>
            <a:r>
              <a:rPr lang="en-US" sz="3200" dirty="0" err="1">
                <a:solidFill>
                  <a:srgbClr val="4DF709"/>
                </a:solidFill>
              </a:rPr>
              <a:t>chỉ</a:t>
            </a:r>
            <a:r>
              <a:rPr lang="en-US" sz="3200" dirty="0">
                <a:solidFill>
                  <a:srgbClr val="4DF709"/>
                </a:solidFill>
              </a:rPr>
              <a:t> </a:t>
            </a:r>
            <a:r>
              <a:rPr lang="en-US" sz="3200" dirty="0" err="1">
                <a:solidFill>
                  <a:srgbClr val="4DF709"/>
                </a:solidFill>
              </a:rPr>
              <a:t>đạo</a:t>
            </a:r>
            <a:r>
              <a:rPr lang="en-US" sz="3200" dirty="0">
                <a:solidFill>
                  <a:srgbClr val="4DF709"/>
                </a:solidFill>
              </a:rPr>
              <a:t> </a:t>
            </a:r>
            <a:r>
              <a:rPr lang="en-US" sz="3200" dirty="0" err="1">
                <a:solidFill>
                  <a:srgbClr val="4DF709"/>
                </a:solidFill>
              </a:rPr>
              <a:t>cơ</a:t>
            </a:r>
            <a:r>
              <a:rPr lang="en-US" sz="3200" dirty="0">
                <a:solidFill>
                  <a:srgbClr val="4DF709"/>
                </a:solidFill>
              </a:rPr>
              <a:t> </a:t>
            </a:r>
            <a:r>
              <a:rPr lang="en-US" sz="3200" dirty="0" err="1">
                <a:solidFill>
                  <a:srgbClr val="4DF709"/>
                </a:solidFill>
              </a:rPr>
              <a:t>bản</a:t>
            </a:r>
            <a:r>
              <a:rPr lang="en-US" sz="3200" b="1" dirty="0">
                <a:solidFill>
                  <a:srgbClr val="4DF709"/>
                </a:solidFill>
              </a:rPr>
              <a:t> </a:t>
            </a:r>
            <a:endParaRPr lang="en-US" sz="3200" dirty="0">
              <a:solidFill>
                <a:srgbClr val="4DF709"/>
              </a:solidFill>
            </a:endParaRPr>
          </a:p>
        </p:txBody>
      </p:sp>
      <p:sp>
        <p:nvSpPr>
          <p:cNvPr id="8" name="Rectangle 7"/>
          <p:cNvSpPr>
            <a:spLocks noChangeArrowheads="1"/>
          </p:cNvSpPr>
          <p:nvPr/>
        </p:nvSpPr>
        <p:spPr bwMode="auto">
          <a:xfrm>
            <a:off x="609600" y="914400"/>
            <a:ext cx="8153400" cy="2554288"/>
          </a:xfrm>
          <a:prstGeom prst="rect">
            <a:avLst/>
          </a:prstGeom>
          <a:noFill/>
          <a:ln w="9525">
            <a:noFill/>
            <a:miter lim="800000"/>
            <a:headEnd/>
            <a:tailEnd/>
          </a:ln>
        </p:spPr>
        <p:txBody>
          <a:bodyPr>
            <a:spAutoFit/>
          </a:bodyPr>
          <a:lstStyle/>
          <a:p>
            <a:pPr algn="just"/>
            <a:r>
              <a:rPr lang="en-US" sz="3200" i="1" dirty="0"/>
              <a:t>2.4. </a:t>
            </a:r>
            <a:r>
              <a:rPr lang="en-US" sz="3200" i="1" dirty="0" err="1"/>
              <a:t>Xây</a:t>
            </a:r>
            <a:r>
              <a:rPr lang="en-US" sz="3200" i="1" dirty="0"/>
              <a:t> </a:t>
            </a:r>
            <a:r>
              <a:rPr lang="en-US" sz="3200" i="1" dirty="0" err="1"/>
              <a:t>dựng</a:t>
            </a:r>
            <a:r>
              <a:rPr lang="en-US" sz="3200" i="1" dirty="0"/>
              <a:t> </a:t>
            </a:r>
            <a:r>
              <a:rPr lang="en-US" sz="3200" i="1" dirty="0" err="1"/>
              <a:t>đồng</a:t>
            </a:r>
            <a:r>
              <a:rPr lang="en-US" sz="3200" i="1" dirty="0"/>
              <a:t> </a:t>
            </a:r>
            <a:r>
              <a:rPr lang="en-US" sz="3200" i="1" dirty="0" err="1"/>
              <a:t>bộ</a:t>
            </a:r>
            <a:r>
              <a:rPr lang="en-US" sz="3200" i="1" dirty="0"/>
              <a:t> </a:t>
            </a:r>
            <a:r>
              <a:rPr lang="en-US" sz="3200" i="1" dirty="0" err="1"/>
              <a:t>môi</a:t>
            </a:r>
            <a:r>
              <a:rPr lang="en-US" sz="3200" i="1" dirty="0"/>
              <a:t> </a:t>
            </a:r>
            <a:r>
              <a:rPr lang="en-US" sz="3200" i="1" dirty="0" err="1"/>
              <a:t>trường</a:t>
            </a:r>
            <a:r>
              <a:rPr lang="en-US" sz="3200" i="1" dirty="0"/>
              <a:t> </a:t>
            </a:r>
            <a:r>
              <a:rPr lang="en-US" sz="3200" i="1" dirty="0" err="1"/>
              <a:t>văn</a:t>
            </a:r>
            <a:r>
              <a:rPr lang="en-US" sz="3200" i="1" dirty="0"/>
              <a:t> </a:t>
            </a:r>
            <a:r>
              <a:rPr lang="en-US" sz="3200" i="1" dirty="0" err="1"/>
              <a:t>hóa</a:t>
            </a:r>
            <a:r>
              <a:rPr lang="en-US" sz="3200" i="1" dirty="0"/>
              <a:t>, </a:t>
            </a:r>
            <a:r>
              <a:rPr lang="en-US" sz="3200" i="1" dirty="0" err="1"/>
              <a:t>trong</a:t>
            </a:r>
            <a:r>
              <a:rPr lang="en-US" sz="3200" i="1" dirty="0"/>
              <a:t> </a:t>
            </a:r>
            <a:r>
              <a:rPr lang="en-US" sz="3200" i="1" dirty="0" err="1"/>
              <a:t>đó</a:t>
            </a:r>
            <a:r>
              <a:rPr lang="en-US" sz="3200" i="1" dirty="0"/>
              <a:t> </a:t>
            </a:r>
            <a:r>
              <a:rPr lang="en-US" sz="3200" i="1" dirty="0" err="1"/>
              <a:t>chú</a:t>
            </a:r>
            <a:r>
              <a:rPr lang="en-US" sz="3200" i="1" dirty="0"/>
              <a:t> </a:t>
            </a:r>
            <a:r>
              <a:rPr lang="en-US" sz="3200" i="1" dirty="0" err="1"/>
              <a:t>trọng</a:t>
            </a:r>
            <a:r>
              <a:rPr lang="en-US" sz="3200" i="1" dirty="0"/>
              <a:t> </a:t>
            </a:r>
            <a:r>
              <a:rPr lang="en-US" sz="3200" i="1" dirty="0" err="1"/>
              <a:t>vai</a:t>
            </a:r>
            <a:r>
              <a:rPr lang="en-US" sz="3200" i="1" dirty="0"/>
              <a:t> </a:t>
            </a:r>
            <a:r>
              <a:rPr lang="en-US" sz="3200" i="1" dirty="0" err="1"/>
              <a:t>tro</a:t>
            </a:r>
            <a:r>
              <a:rPr lang="en-US" sz="3200" i="1" dirty="0"/>
              <a:t>̀ </a:t>
            </a:r>
            <a:r>
              <a:rPr lang="en-US" sz="3200" i="1" dirty="0" err="1"/>
              <a:t>của</a:t>
            </a:r>
            <a:r>
              <a:rPr lang="en-US" sz="3200" i="1" dirty="0"/>
              <a:t> </a:t>
            </a:r>
            <a:r>
              <a:rPr lang="en-US" sz="3200" i="1" dirty="0" err="1"/>
              <a:t>gia</a:t>
            </a:r>
            <a:r>
              <a:rPr lang="en-US" sz="3200" i="1" dirty="0"/>
              <a:t> </a:t>
            </a:r>
            <a:r>
              <a:rPr lang="en-US" sz="3200" i="1" dirty="0" err="1"/>
              <a:t>đình</a:t>
            </a:r>
            <a:r>
              <a:rPr lang="en-US" sz="3200" i="1" dirty="0"/>
              <a:t>, </a:t>
            </a:r>
            <a:r>
              <a:rPr lang="en-US" sz="3200" i="1" dirty="0" err="1"/>
              <a:t>cộng</a:t>
            </a:r>
            <a:r>
              <a:rPr lang="en-US" sz="3200" i="1" dirty="0"/>
              <a:t> </a:t>
            </a:r>
            <a:r>
              <a:rPr lang="en-US" sz="3200" i="1" dirty="0" err="1"/>
              <a:t>đồng</a:t>
            </a:r>
            <a:r>
              <a:rPr lang="en-US" sz="3200" i="1" dirty="0"/>
              <a:t>. </a:t>
            </a:r>
            <a:r>
              <a:rPr lang="en-US" sz="3200" i="1" dirty="0" err="1"/>
              <a:t>Phát</a:t>
            </a:r>
            <a:r>
              <a:rPr lang="en-US" sz="3200" i="1" dirty="0"/>
              <a:t> </a:t>
            </a:r>
            <a:r>
              <a:rPr lang="en-US" sz="3200" i="1" dirty="0" err="1"/>
              <a:t>triển</a:t>
            </a:r>
            <a:r>
              <a:rPr lang="en-US" sz="3200" i="1" dirty="0"/>
              <a:t> </a:t>
            </a:r>
            <a:r>
              <a:rPr lang="en-US" sz="3200" i="1" dirty="0" err="1"/>
              <a:t>hài</a:t>
            </a:r>
            <a:r>
              <a:rPr lang="en-US" sz="3200" i="1" dirty="0"/>
              <a:t> </a:t>
            </a:r>
            <a:r>
              <a:rPr lang="en-US" sz="3200" i="1" dirty="0" err="1"/>
              <a:t>hòa</a:t>
            </a:r>
            <a:r>
              <a:rPr lang="en-US" sz="3200" i="1" dirty="0"/>
              <a:t> </a:t>
            </a:r>
            <a:r>
              <a:rPr lang="en-US" sz="3200" i="1" dirty="0" err="1"/>
              <a:t>giữa</a:t>
            </a:r>
            <a:r>
              <a:rPr lang="en-US" sz="3200" i="1" dirty="0"/>
              <a:t> </a:t>
            </a:r>
            <a:r>
              <a:rPr lang="en-US" sz="3200" i="1" dirty="0" err="1"/>
              <a:t>kinh</a:t>
            </a:r>
            <a:r>
              <a:rPr lang="en-US" sz="3200" i="1" dirty="0"/>
              <a:t> </a:t>
            </a:r>
            <a:r>
              <a:rPr lang="en-US" sz="3200" i="1" dirty="0" err="1"/>
              <a:t>tế</a:t>
            </a:r>
            <a:r>
              <a:rPr lang="en-US" sz="3200" i="1" dirty="0"/>
              <a:t> </a:t>
            </a:r>
            <a:r>
              <a:rPr lang="en-US" sz="3200" i="1" dirty="0" err="1"/>
              <a:t>và</a:t>
            </a:r>
            <a:r>
              <a:rPr lang="en-US" sz="3200" i="1" dirty="0"/>
              <a:t> </a:t>
            </a:r>
            <a:r>
              <a:rPr lang="en-US" sz="3200" i="1" dirty="0" err="1"/>
              <a:t>văn</a:t>
            </a:r>
            <a:r>
              <a:rPr lang="en-US" sz="3200" i="1" dirty="0"/>
              <a:t> </a:t>
            </a:r>
            <a:r>
              <a:rPr lang="en-US" sz="3200" i="1" dirty="0" err="1"/>
              <a:t>hóa</a:t>
            </a:r>
            <a:r>
              <a:rPr lang="en-US" sz="3200" i="1" dirty="0"/>
              <a:t>; </a:t>
            </a:r>
            <a:r>
              <a:rPr lang="en-US" sz="3200" i="1" dirty="0" err="1"/>
              <a:t>cần</a:t>
            </a:r>
            <a:r>
              <a:rPr lang="en-US" sz="3200" i="1" dirty="0"/>
              <a:t> </a:t>
            </a:r>
            <a:r>
              <a:rPr lang="en-US" sz="3200" i="1" dirty="0" err="1"/>
              <a:t>chú</a:t>
            </a:r>
            <a:r>
              <a:rPr lang="en-US" sz="3200" i="1" dirty="0"/>
              <a:t> ý </a:t>
            </a:r>
            <a:r>
              <a:rPr lang="en-US" sz="3200" i="1" dirty="0" err="1"/>
              <a:t>đầy</a:t>
            </a:r>
            <a:r>
              <a:rPr lang="en-US" sz="3200" i="1" dirty="0"/>
              <a:t> </a:t>
            </a:r>
            <a:r>
              <a:rPr lang="en-US" sz="3200" i="1" dirty="0" err="1"/>
              <a:t>đủ</a:t>
            </a:r>
            <a:r>
              <a:rPr lang="en-US" sz="3200" i="1" dirty="0"/>
              <a:t> </a:t>
            </a:r>
            <a:r>
              <a:rPr lang="en-US" sz="3200" i="1" dirty="0" err="1"/>
              <a:t>đến</a:t>
            </a:r>
            <a:r>
              <a:rPr lang="en-US" sz="3200" i="1" dirty="0"/>
              <a:t> </a:t>
            </a:r>
            <a:r>
              <a:rPr lang="en-US" sz="3200" i="1" dirty="0" err="1"/>
              <a:t>yếu</a:t>
            </a:r>
            <a:r>
              <a:rPr lang="en-US" sz="3200" i="1" dirty="0"/>
              <a:t> </a:t>
            </a:r>
            <a:r>
              <a:rPr lang="en-US" sz="3200" i="1" dirty="0" err="1"/>
              <a:t>tố</a:t>
            </a:r>
            <a:r>
              <a:rPr lang="en-US" sz="3200" i="1" dirty="0"/>
              <a:t> </a:t>
            </a:r>
            <a:r>
              <a:rPr lang="en-US" sz="3200" i="1" dirty="0" err="1"/>
              <a:t>văn</a:t>
            </a:r>
            <a:r>
              <a:rPr lang="en-US" sz="3200" i="1" dirty="0"/>
              <a:t> </a:t>
            </a:r>
            <a:r>
              <a:rPr lang="en-US" sz="3200" i="1" dirty="0" err="1"/>
              <a:t>hóa</a:t>
            </a:r>
            <a:r>
              <a:rPr lang="en-US" sz="3200" i="1" dirty="0"/>
              <a:t> </a:t>
            </a:r>
            <a:r>
              <a:rPr lang="en-US" sz="3200" i="1" dirty="0" err="1"/>
              <a:t>và</a:t>
            </a:r>
            <a:r>
              <a:rPr lang="en-US" sz="3200" i="1" dirty="0"/>
              <a:t> con </a:t>
            </a:r>
            <a:r>
              <a:rPr lang="en-US" sz="3200" i="1" dirty="0" err="1"/>
              <a:t>người</a:t>
            </a:r>
            <a:r>
              <a:rPr lang="en-US" sz="3200" i="1" dirty="0"/>
              <a:t> </a:t>
            </a:r>
            <a:r>
              <a:rPr lang="en-US" sz="3200" i="1" dirty="0" err="1"/>
              <a:t>trong</a:t>
            </a:r>
            <a:r>
              <a:rPr lang="en-US" sz="3200" i="1" dirty="0"/>
              <a:t> </a:t>
            </a:r>
            <a:r>
              <a:rPr lang="en-US" sz="3200" i="1" dirty="0" err="1"/>
              <a:t>phát</a:t>
            </a:r>
            <a:r>
              <a:rPr lang="en-US" sz="3200" i="1" dirty="0"/>
              <a:t> </a:t>
            </a:r>
            <a:r>
              <a:rPr lang="en-US" sz="3200" i="1" dirty="0" err="1"/>
              <a:t>triển</a:t>
            </a:r>
            <a:r>
              <a:rPr lang="en-US" sz="3200" i="1" dirty="0"/>
              <a:t> </a:t>
            </a:r>
            <a:r>
              <a:rPr lang="en-US" sz="3200" i="1" dirty="0" err="1"/>
              <a:t>kinh</a:t>
            </a:r>
            <a:r>
              <a:rPr lang="en-US" sz="3200" i="1" dirty="0"/>
              <a:t> </a:t>
            </a:r>
            <a:r>
              <a:rPr lang="en-US" sz="3200" i="1" dirty="0" err="1"/>
              <a:t>tế</a:t>
            </a:r>
            <a:endParaRPr lang="en-US" sz="3200" dirty="0"/>
          </a:p>
        </p:txBody>
      </p:sp>
      <p:sp>
        <p:nvSpPr>
          <p:cNvPr id="5" name="TextBox 4"/>
          <p:cNvSpPr txBox="1"/>
          <p:nvPr/>
        </p:nvSpPr>
        <p:spPr>
          <a:xfrm>
            <a:off x="762000" y="4025205"/>
            <a:ext cx="7924800" cy="1815882"/>
          </a:xfrm>
          <a:prstGeom prst="rect">
            <a:avLst/>
          </a:prstGeom>
          <a:noFill/>
        </p:spPr>
        <p:txBody>
          <a:bodyPr wrap="square" rtlCol="0">
            <a:spAutoFit/>
          </a:bodyPr>
          <a:lstStyle/>
          <a:p>
            <a:pPr>
              <a:buFontTx/>
              <a:buChar char="-"/>
            </a:pPr>
            <a:r>
              <a:rPr lang="en-US" sz="2800" i="1" dirty="0" err="1" smtClean="0">
                <a:solidFill>
                  <a:srgbClr val="00B0F0"/>
                </a:solidFill>
                <a:latin typeface="Times New Roman" pitchFamily="18" charset="0"/>
                <a:cs typeface="Times New Roman" pitchFamily="18" charset="0"/>
              </a:rPr>
              <a:t>Vấn</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đề</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nền</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kinh</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tế</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thị</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trường</a:t>
            </a:r>
            <a:endParaRPr lang="en-US" sz="2800" i="1" dirty="0" smtClean="0">
              <a:solidFill>
                <a:srgbClr val="00B0F0"/>
              </a:solidFill>
              <a:latin typeface="Times New Roman" pitchFamily="18" charset="0"/>
              <a:cs typeface="Times New Roman" pitchFamily="18" charset="0"/>
            </a:endParaRPr>
          </a:p>
          <a:p>
            <a:endParaRPr lang="en-US" sz="2800" i="1" dirty="0" smtClean="0">
              <a:solidFill>
                <a:srgbClr val="00B0F0"/>
              </a:solidFill>
              <a:latin typeface="Times New Roman" pitchFamily="18" charset="0"/>
              <a:cs typeface="Times New Roman" pitchFamily="18" charset="0"/>
            </a:endParaRPr>
          </a:p>
          <a:p>
            <a:pPr>
              <a:buFontTx/>
              <a:buChar char="-"/>
            </a:pP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Vấn</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đề</a:t>
            </a:r>
            <a:r>
              <a:rPr lang="en-US" sz="2800" i="1" dirty="0" smtClean="0">
                <a:solidFill>
                  <a:srgbClr val="00B0F0"/>
                </a:solidFill>
                <a:latin typeface="Times New Roman" pitchFamily="18" charset="0"/>
                <a:cs typeface="Times New Roman" pitchFamily="18" charset="0"/>
              </a:rPr>
              <a:t> con </a:t>
            </a:r>
            <a:r>
              <a:rPr lang="en-US" sz="2800" i="1" dirty="0" err="1" smtClean="0">
                <a:solidFill>
                  <a:srgbClr val="00B0F0"/>
                </a:solidFill>
                <a:latin typeface="Times New Roman" pitchFamily="18" charset="0"/>
                <a:cs typeface="Times New Roman" pitchFamily="18" charset="0"/>
              </a:rPr>
              <a:t>người</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là</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động</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lực</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và</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cũng</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là</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mục</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tiêu</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của</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văn</a:t>
            </a:r>
            <a:r>
              <a:rPr lang="en-US" sz="2800" i="1" dirty="0" smtClean="0">
                <a:solidFill>
                  <a:srgbClr val="00B0F0"/>
                </a:solidFill>
                <a:latin typeface="Times New Roman" pitchFamily="18" charset="0"/>
                <a:cs typeface="Times New Roman" pitchFamily="18" charset="0"/>
              </a:rPr>
              <a:t> </a:t>
            </a:r>
            <a:r>
              <a:rPr lang="en-US" sz="2800" i="1" dirty="0" err="1" smtClean="0">
                <a:solidFill>
                  <a:srgbClr val="00B0F0"/>
                </a:solidFill>
                <a:latin typeface="Times New Roman" pitchFamily="18" charset="0"/>
                <a:cs typeface="Times New Roman" pitchFamily="18" charset="0"/>
              </a:rPr>
              <a:t>hóa</a:t>
            </a:r>
            <a:endParaRPr lang="en-US" sz="2800" i="1" dirty="0">
              <a:solidFill>
                <a:srgbClr val="00B0F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1000"/>
                                        <p:tgtEl>
                                          <p:spTgt spid="5">
                                            <p:txEl>
                                              <p:pRg st="0" end="0"/>
                                            </p:txEl>
                                          </p:spTgt>
                                        </p:tgtEl>
                                      </p:cBhvr>
                                    </p:animEffect>
                                    <p:anim calcmode="lin" valueType="num">
                                      <p:cBhvr>
                                        <p:cTn id="2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Effect transition="in" filter="fade">
                                      <p:cBhvr>
                                        <p:cTn id="28" dur="1000"/>
                                        <p:tgtEl>
                                          <p:spTgt spid="5">
                                            <p:txEl>
                                              <p:pRg st="2" end="2"/>
                                            </p:txEl>
                                          </p:spTgt>
                                        </p:tgtEl>
                                      </p:cBhvr>
                                    </p:animEffect>
                                    <p:anim calcmode="lin" valueType="num">
                                      <p:cBhvr>
                                        <p:cTn id="29"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92138" y="152400"/>
            <a:ext cx="6154737" cy="584200"/>
          </a:xfrm>
          <a:prstGeom prst="rect">
            <a:avLst/>
          </a:prstGeom>
          <a:noFill/>
          <a:ln w="9525">
            <a:noFill/>
            <a:miter lim="800000"/>
            <a:headEnd/>
            <a:tailEnd/>
          </a:ln>
        </p:spPr>
        <p:txBody>
          <a:bodyPr wrap="none">
            <a:spAutoFit/>
          </a:bodyPr>
          <a:lstStyle/>
          <a:p>
            <a:r>
              <a:rPr lang="en-US" sz="3200" dirty="0">
                <a:solidFill>
                  <a:srgbClr val="4DF709"/>
                </a:solidFill>
              </a:rPr>
              <a:t>2. </a:t>
            </a:r>
            <a:r>
              <a:rPr lang="en-US" sz="3200" dirty="0" err="1">
                <a:solidFill>
                  <a:srgbClr val="4DF709"/>
                </a:solidFill>
              </a:rPr>
              <a:t>Những</a:t>
            </a:r>
            <a:r>
              <a:rPr lang="en-US" sz="3200" dirty="0">
                <a:solidFill>
                  <a:srgbClr val="4DF709"/>
                </a:solidFill>
              </a:rPr>
              <a:t> </a:t>
            </a:r>
            <a:r>
              <a:rPr lang="en-US" sz="3200" dirty="0" err="1">
                <a:solidFill>
                  <a:srgbClr val="4DF709"/>
                </a:solidFill>
              </a:rPr>
              <a:t>quan</a:t>
            </a:r>
            <a:r>
              <a:rPr lang="en-US" sz="3200" dirty="0">
                <a:solidFill>
                  <a:srgbClr val="4DF709"/>
                </a:solidFill>
              </a:rPr>
              <a:t> </a:t>
            </a:r>
            <a:r>
              <a:rPr lang="en-US" sz="3200" dirty="0" err="1">
                <a:solidFill>
                  <a:srgbClr val="4DF709"/>
                </a:solidFill>
              </a:rPr>
              <a:t>điểm</a:t>
            </a:r>
            <a:r>
              <a:rPr lang="en-US" sz="3200" dirty="0">
                <a:solidFill>
                  <a:srgbClr val="4DF709"/>
                </a:solidFill>
              </a:rPr>
              <a:t> </a:t>
            </a:r>
            <a:r>
              <a:rPr lang="en-US" sz="3200" dirty="0" err="1">
                <a:solidFill>
                  <a:srgbClr val="4DF709"/>
                </a:solidFill>
              </a:rPr>
              <a:t>chỉ</a:t>
            </a:r>
            <a:r>
              <a:rPr lang="en-US" sz="3200" dirty="0">
                <a:solidFill>
                  <a:srgbClr val="4DF709"/>
                </a:solidFill>
              </a:rPr>
              <a:t> </a:t>
            </a:r>
            <a:r>
              <a:rPr lang="en-US" sz="3200" dirty="0" err="1">
                <a:solidFill>
                  <a:srgbClr val="4DF709"/>
                </a:solidFill>
              </a:rPr>
              <a:t>đạo</a:t>
            </a:r>
            <a:r>
              <a:rPr lang="en-US" sz="3200" dirty="0">
                <a:solidFill>
                  <a:srgbClr val="4DF709"/>
                </a:solidFill>
              </a:rPr>
              <a:t> </a:t>
            </a:r>
            <a:r>
              <a:rPr lang="en-US" sz="3200" dirty="0" err="1">
                <a:solidFill>
                  <a:srgbClr val="4DF709"/>
                </a:solidFill>
              </a:rPr>
              <a:t>cơ</a:t>
            </a:r>
            <a:r>
              <a:rPr lang="en-US" sz="3200" dirty="0">
                <a:solidFill>
                  <a:srgbClr val="4DF709"/>
                </a:solidFill>
              </a:rPr>
              <a:t> </a:t>
            </a:r>
            <a:r>
              <a:rPr lang="en-US" sz="3200" dirty="0" err="1">
                <a:solidFill>
                  <a:srgbClr val="4DF709"/>
                </a:solidFill>
              </a:rPr>
              <a:t>bản</a:t>
            </a:r>
            <a:r>
              <a:rPr lang="en-US" sz="3200" b="1" dirty="0">
                <a:solidFill>
                  <a:srgbClr val="4DF709"/>
                </a:solidFill>
              </a:rPr>
              <a:t> </a:t>
            </a:r>
            <a:endParaRPr lang="en-US" sz="3200" dirty="0">
              <a:solidFill>
                <a:srgbClr val="4DF709"/>
              </a:solidFill>
            </a:endParaRPr>
          </a:p>
        </p:txBody>
      </p:sp>
      <p:sp>
        <p:nvSpPr>
          <p:cNvPr id="3" name="Rectangle 1"/>
          <p:cNvSpPr>
            <a:spLocks noChangeArrowheads="1"/>
          </p:cNvSpPr>
          <p:nvPr/>
        </p:nvSpPr>
        <p:spPr bwMode="auto">
          <a:xfrm>
            <a:off x="609600" y="2014537"/>
            <a:ext cx="8077200" cy="2862263"/>
          </a:xfrm>
          <a:prstGeom prst="rect">
            <a:avLst/>
          </a:prstGeom>
          <a:noFill/>
          <a:ln w="9525">
            <a:noFill/>
            <a:miter lim="800000"/>
            <a:headEnd/>
            <a:tailEnd/>
          </a:ln>
        </p:spPr>
        <p:txBody>
          <a:bodyPr anchor="ctr">
            <a:spAutoFit/>
          </a:bodyPr>
          <a:lstStyle/>
          <a:p>
            <a:pPr indent="114300" algn="just" eaLnBrk="1" hangingPunct="1"/>
            <a:r>
              <a:rPr lang="en-US" sz="3600" i="1" dirty="0">
                <a:ea typeface="Calibri" pitchFamily="34" charset="0"/>
                <a:cs typeface="Times New Roman" pitchFamily="18" charset="0"/>
              </a:rPr>
              <a:t>2.5. </a:t>
            </a:r>
            <a:r>
              <a:rPr lang="en-US" sz="3600" i="1" dirty="0" err="1">
                <a:ea typeface="Calibri" pitchFamily="34" charset="0"/>
                <a:cs typeface="Times New Roman" pitchFamily="18" charset="0"/>
              </a:rPr>
              <a:t>Xây</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dựng</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và</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phát</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triển</a:t>
            </a:r>
            <a:r>
              <a:rPr lang="en-US" sz="3600" i="1" dirty="0">
                <a:ea typeface="Calibri" pitchFamily="34" charset="0"/>
                <a:cs typeface="Times New Roman" pitchFamily="18" charset="0"/>
              </a:rPr>
              <a:t> VH </a:t>
            </a:r>
            <a:r>
              <a:rPr lang="en-US" sz="3600" i="1" dirty="0" err="1">
                <a:ea typeface="Calibri" pitchFamily="34" charset="0"/>
                <a:cs typeface="Times New Roman" pitchFamily="18" charset="0"/>
              </a:rPr>
              <a:t>là</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sự</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nghiệp</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của</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toàn</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dân</a:t>
            </a:r>
            <a:r>
              <a:rPr lang="en-US" sz="3600" i="1" dirty="0">
                <a:ea typeface="Calibri" pitchFamily="34" charset="0"/>
                <a:cs typeface="Times New Roman" pitchFamily="18" charset="0"/>
              </a:rPr>
              <a:t> do </a:t>
            </a:r>
            <a:r>
              <a:rPr lang="en-US" sz="3600" i="1" dirty="0" err="1">
                <a:ea typeface="Calibri" pitchFamily="34" charset="0"/>
                <a:cs typeface="Times New Roman" pitchFamily="18" charset="0"/>
              </a:rPr>
              <a:t>Đảng</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lãnh</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đạo</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Nhà</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nước</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quản</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lý</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nhân</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dân</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là</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chủ</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thể</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sáng</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tạo</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đội</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ngũ</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trí</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thức</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giữ</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vai</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trò</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quan</a:t>
            </a:r>
            <a:r>
              <a:rPr lang="en-US" sz="3600" i="1" dirty="0">
                <a:ea typeface="Calibri" pitchFamily="34" charset="0"/>
                <a:cs typeface="Times New Roman" pitchFamily="18" charset="0"/>
              </a:rPr>
              <a:t> </a:t>
            </a:r>
            <a:r>
              <a:rPr lang="en-US" sz="3600" i="1" dirty="0" err="1">
                <a:ea typeface="Calibri" pitchFamily="34" charset="0"/>
                <a:cs typeface="Times New Roman" pitchFamily="18" charset="0"/>
              </a:rPr>
              <a:t>trọng</a:t>
            </a:r>
            <a:r>
              <a:rPr lang="en-US" sz="3600" dirty="0">
                <a:ea typeface="Calibri" pitchFamily="34" charset="0"/>
                <a:cs typeface="Times New Roman" pitchFamily="18" charset="0"/>
              </a:rPr>
              <a:t>. </a:t>
            </a:r>
            <a:endParaRPr lang="en-US" sz="3600" dirty="0">
              <a:latin typeface="Arial" charset="0"/>
              <a:ea typeface="Calibri" pitchFamily="34"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0" fill="hold"/>
                                        <p:tgtEl>
                                          <p:spTgt spid="3"/>
                                        </p:tgtEl>
                                        <p:attrNameLst>
                                          <p:attrName>ppt_x</p:attrName>
                                        </p:attrNameLst>
                                      </p:cBhvr>
                                      <p:tavLst>
                                        <p:tav tm="0">
                                          <p:val>
                                            <p:strVal val="#ppt_x"/>
                                          </p:val>
                                        </p:tav>
                                        <p:tav tm="100000">
                                          <p:val>
                                            <p:strVal val="#ppt_x"/>
                                          </p:val>
                                        </p:tav>
                                      </p:tavLst>
                                    </p:anim>
                                    <p:anim calcmode="lin" valueType="num">
                                      <p:cBhvr additive="base">
                                        <p:cTn id="15"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762000" y="609600"/>
            <a:ext cx="7772400" cy="1015663"/>
          </a:xfrm>
          <a:prstGeom prst="rect">
            <a:avLst/>
          </a:prstGeom>
          <a:noFill/>
          <a:ln w="9525">
            <a:noFill/>
            <a:miter lim="800000"/>
            <a:headEnd/>
            <a:tailEnd/>
          </a:ln>
        </p:spPr>
        <p:txBody>
          <a:bodyPr wrap="square">
            <a:spAutoFit/>
          </a:bodyPr>
          <a:lstStyle/>
          <a:p>
            <a:r>
              <a:rPr lang="en-US" sz="3600" dirty="0">
                <a:solidFill>
                  <a:srgbClr val="4DF709"/>
                </a:solidFill>
              </a:rPr>
              <a:t>3. </a:t>
            </a:r>
            <a:r>
              <a:rPr lang="en-US" sz="3600" dirty="0" err="1">
                <a:solidFill>
                  <a:srgbClr val="4DF709"/>
                </a:solidFill>
              </a:rPr>
              <a:t>Những</a:t>
            </a:r>
            <a:r>
              <a:rPr lang="en-US" sz="3600" dirty="0">
                <a:solidFill>
                  <a:srgbClr val="4DF709"/>
                </a:solidFill>
              </a:rPr>
              <a:t> </a:t>
            </a:r>
            <a:r>
              <a:rPr lang="en-US" sz="3600" dirty="0" err="1">
                <a:solidFill>
                  <a:srgbClr val="4DF709"/>
                </a:solidFill>
              </a:rPr>
              <a:t>nhiệm</a:t>
            </a:r>
            <a:r>
              <a:rPr lang="en-US" sz="3600" dirty="0">
                <a:solidFill>
                  <a:srgbClr val="4DF709"/>
                </a:solidFill>
              </a:rPr>
              <a:t> </a:t>
            </a:r>
            <a:r>
              <a:rPr lang="en-US" sz="3600" dirty="0" err="1">
                <a:solidFill>
                  <a:srgbClr val="4DF709"/>
                </a:solidFill>
              </a:rPr>
              <a:t>vụ</a:t>
            </a:r>
            <a:r>
              <a:rPr lang="en-US" sz="3600" dirty="0">
                <a:solidFill>
                  <a:srgbClr val="4DF709"/>
                </a:solidFill>
              </a:rPr>
              <a:t> </a:t>
            </a:r>
            <a:r>
              <a:rPr lang="en-US" sz="3600" dirty="0" err="1">
                <a:solidFill>
                  <a:srgbClr val="4DF709"/>
                </a:solidFill>
              </a:rPr>
              <a:t>cụ</a:t>
            </a:r>
            <a:r>
              <a:rPr lang="en-US" sz="3600" dirty="0">
                <a:solidFill>
                  <a:srgbClr val="4DF709"/>
                </a:solidFill>
              </a:rPr>
              <a:t> </a:t>
            </a:r>
            <a:r>
              <a:rPr lang="en-US" sz="3600" dirty="0" err="1" smtClean="0">
                <a:solidFill>
                  <a:srgbClr val="4DF709"/>
                </a:solidFill>
              </a:rPr>
              <a:t>thể</a:t>
            </a:r>
            <a:endParaRPr lang="en-US" sz="3600" dirty="0">
              <a:solidFill>
                <a:srgbClr val="4DF709"/>
              </a:solidFill>
            </a:endParaRPr>
          </a:p>
          <a:p>
            <a:r>
              <a:rPr lang="en-US" sz="2400" i="1" dirty="0" smtClean="0">
                <a:solidFill>
                  <a:srgbClr val="4DF709"/>
                </a:solidFill>
              </a:rPr>
              <a:t>(10 NV </a:t>
            </a:r>
            <a:r>
              <a:rPr lang="en-US" sz="2400" i="1" dirty="0" err="1" smtClean="0">
                <a:solidFill>
                  <a:srgbClr val="4DF709"/>
                </a:solidFill>
              </a:rPr>
              <a:t>của</a:t>
            </a:r>
            <a:r>
              <a:rPr lang="en-US" sz="2400" i="1" dirty="0" smtClean="0">
                <a:solidFill>
                  <a:srgbClr val="4DF709"/>
                </a:solidFill>
              </a:rPr>
              <a:t> NQTW5K8 &amp; 6 NV NQ 33 – HNTW9KXI)</a:t>
            </a:r>
            <a:endParaRPr lang="en-US" sz="2400" i="1" dirty="0">
              <a:solidFill>
                <a:srgbClr val="4DF709"/>
              </a:solidFill>
            </a:endParaRPr>
          </a:p>
        </p:txBody>
      </p:sp>
      <p:sp>
        <p:nvSpPr>
          <p:cNvPr id="3" name="Rectangle 2"/>
          <p:cNvSpPr>
            <a:spLocks noChangeArrowheads="1"/>
          </p:cNvSpPr>
          <p:nvPr/>
        </p:nvSpPr>
        <p:spPr bwMode="auto">
          <a:xfrm>
            <a:off x="685800" y="1771650"/>
            <a:ext cx="7924800" cy="1200150"/>
          </a:xfrm>
          <a:prstGeom prst="rect">
            <a:avLst/>
          </a:prstGeom>
          <a:noFill/>
          <a:ln w="9525">
            <a:noFill/>
            <a:miter lim="800000"/>
            <a:headEnd/>
            <a:tailEnd/>
          </a:ln>
        </p:spPr>
        <p:txBody>
          <a:bodyPr anchor="ctr">
            <a:spAutoFit/>
          </a:bodyPr>
          <a:lstStyle/>
          <a:p>
            <a:pPr algn="just" eaLnBrk="1" hangingPunct="1"/>
            <a:r>
              <a:rPr lang="en-US" sz="3600" i="1" dirty="0">
                <a:ea typeface="Times New Roman" pitchFamily="18" charset="0"/>
                <a:cs typeface="Arial" charset="0"/>
              </a:rPr>
              <a:t>3.1. </a:t>
            </a:r>
            <a:r>
              <a:rPr lang="en-US" sz="3600" i="1" dirty="0" err="1">
                <a:ea typeface="Times New Roman" pitchFamily="18" charset="0"/>
                <a:cs typeface="Arial" charset="0"/>
              </a:rPr>
              <a:t>Xây</a:t>
            </a:r>
            <a:r>
              <a:rPr lang="en-US" sz="3600" i="1" dirty="0">
                <a:ea typeface="Times New Roman" pitchFamily="18" charset="0"/>
                <a:cs typeface="Arial" charset="0"/>
              </a:rPr>
              <a:t> </a:t>
            </a:r>
            <a:r>
              <a:rPr lang="en-US" sz="3600" i="1" dirty="0" err="1">
                <a:ea typeface="Times New Roman" pitchFamily="18" charset="0"/>
                <a:cs typeface="Arial" charset="0"/>
              </a:rPr>
              <a:t>dựng</a:t>
            </a:r>
            <a:r>
              <a:rPr lang="en-US" sz="3600" i="1" dirty="0">
                <a:ea typeface="Times New Roman" pitchFamily="18" charset="0"/>
                <a:cs typeface="Arial" charset="0"/>
              </a:rPr>
              <a:t> con </a:t>
            </a:r>
            <a:r>
              <a:rPr lang="en-US" sz="3600" i="1" dirty="0" err="1">
                <a:ea typeface="Times New Roman" pitchFamily="18" charset="0"/>
                <a:cs typeface="Arial" charset="0"/>
              </a:rPr>
              <a:t>người</a:t>
            </a:r>
            <a:r>
              <a:rPr lang="en-US" sz="3600" i="1" dirty="0">
                <a:ea typeface="Times New Roman" pitchFamily="18" charset="0"/>
                <a:cs typeface="Arial" charset="0"/>
              </a:rPr>
              <a:t> </a:t>
            </a:r>
            <a:r>
              <a:rPr lang="en-US" sz="3600" i="1" dirty="0" err="1">
                <a:ea typeface="Times New Roman" pitchFamily="18" charset="0"/>
                <a:cs typeface="Arial" charset="0"/>
              </a:rPr>
              <a:t>Việt</a:t>
            </a:r>
            <a:r>
              <a:rPr lang="en-US" sz="3600" i="1" dirty="0">
                <a:ea typeface="Times New Roman" pitchFamily="18" charset="0"/>
                <a:cs typeface="Arial" charset="0"/>
              </a:rPr>
              <a:t> Nam </a:t>
            </a:r>
            <a:r>
              <a:rPr lang="en-US" sz="3600" i="1" dirty="0" err="1">
                <a:ea typeface="Times New Roman" pitchFamily="18" charset="0"/>
                <a:cs typeface="Arial" charset="0"/>
              </a:rPr>
              <a:t>phát</a:t>
            </a:r>
            <a:r>
              <a:rPr lang="en-US" sz="3600" i="1" dirty="0">
                <a:ea typeface="Times New Roman" pitchFamily="18" charset="0"/>
                <a:cs typeface="Arial" charset="0"/>
              </a:rPr>
              <a:t> </a:t>
            </a:r>
            <a:r>
              <a:rPr lang="en-US" sz="3600" i="1" dirty="0" err="1">
                <a:ea typeface="Times New Roman" pitchFamily="18" charset="0"/>
                <a:cs typeface="Arial" charset="0"/>
              </a:rPr>
              <a:t>triển</a:t>
            </a:r>
            <a:r>
              <a:rPr lang="en-US" sz="3600" i="1" dirty="0">
                <a:ea typeface="Times New Roman" pitchFamily="18" charset="0"/>
                <a:cs typeface="Arial" charset="0"/>
              </a:rPr>
              <a:t> </a:t>
            </a:r>
            <a:r>
              <a:rPr lang="en-US" sz="3600" i="1" dirty="0" err="1">
                <a:ea typeface="Times New Roman" pitchFamily="18" charset="0"/>
                <a:cs typeface="Arial" charset="0"/>
              </a:rPr>
              <a:t>toàn</a:t>
            </a:r>
            <a:r>
              <a:rPr lang="en-US" sz="3600" i="1" dirty="0">
                <a:ea typeface="Times New Roman" pitchFamily="18" charset="0"/>
                <a:cs typeface="Arial" charset="0"/>
              </a:rPr>
              <a:t> </a:t>
            </a:r>
            <a:r>
              <a:rPr lang="en-US" sz="3600" i="1" dirty="0" err="1">
                <a:ea typeface="Times New Roman" pitchFamily="18" charset="0"/>
                <a:cs typeface="Arial" charset="0"/>
              </a:rPr>
              <a:t>diện</a:t>
            </a:r>
            <a:r>
              <a:rPr lang="en-US" sz="3600" dirty="0">
                <a:ea typeface="Times New Roman" pitchFamily="18" charset="0"/>
                <a:cs typeface="Arial" charset="0"/>
              </a:rPr>
              <a:t> </a:t>
            </a:r>
          </a:p>
        </p:txBody>
      </p:sp>
      <p:sp>
        <p:nvSpPr>
          <p:cNvPr id="4" name="Rectangle 3"/>
          <p:cNvSpPr>
            <a:spLocks noChangeArrowheads="1"/>
          </p:cNvSpPr>
          <p:nvPr/>
        </p:nvSpPr>
        <p:spPr bwMode="auto">
          <a:xfrm>
            <a:off x="762000" y="3352800"/>
            <a:ext cx="8001000" cy="1200150"/>
          </a:xfrm>
          <a:prstGeom prst="rect">
            <a:avLst/>
          </a:prstGeom>
          <a:noFill/>
          <a:ln w="9525">
            <a:noFill/>
            <a:miter lim="800000"/>
            <a:headEnd/>
            <a:tailEnd/>
          </a:ln>
        </p:spPr>
        <p:txBody>
          <a:bodyPr>
            <a:spAutoFit/>
          </a:bodyPr>
          <a:lstStyle/>
          <a:p>
            <a:pPr algn="just"/>
            <a:r>
              <a:rPr lang="en-US" sz="3600" i="1"/>
              <a:t>3.</a:t>
            </a:r>
            <a:r>
              <a:rPr lang="vi-VN" sz="3600" i="1"/>
              <a:t>2. Xây dựng môi trường văn hóa lành mạnh</a:t>
            </a:r>
            <a:endParaRPr lang="en-US" sz="3600"/>
          </a:p>
        </p:txBody>
      </p:sp>
      <p:sp>
        <p:nvSpPr>
          <p:cNvPr id="5" name="Rectangle 4"/>
          <p:cNvSpPr>
            <a:spLocks noChangeArrowheads="1"/>
          </p:cNvSpPr>
          <p:nvPr/>
        </p:nvSpPr>
        <p:spPr bwMode="auto">
          <a:xfrm>
            <a:off x="762000" y="4800600"/>
            <a:ext cx="8001000" cy="1200150"/>
          </a:xfrm>
          <a:prstGeom prst="rect">
            <a:avLst/>
          </a:prstGeom>
          <a:noFill/>
          <a:ln w="9525">
            <a:noFill/>
            <a:miter lim="800000"/>
            <a:headEnd/>
            <a:tailEnd/>
          </a:ln>
        </p:spPr>
        <p:txBody>
          <a:bodyPr>
            <a:spAutoFit/>
          </a:bodyPr>
          <a:lstStyle/>
          <a:p>
            <a:pPr algn="just"/>
            <a:r>
              <a:rPr lang="en-US" sz="3600" i="1"/>
              <a:t>3.</a:t>
            </a:r>
            <a:r>
              <a:rPr lang="vi-VN" sz="3600" i="1"/>
              <a:t>3</a:t>
            </a:r>
            <a:r>
              <a:rPr lang="en-US" sz="3600" i="1"/>
              <a:t>.</a:t>
            </a:r>
            <a:r>
              <a:rPr lang="vi-VN" sz="3600" i="1"/>
              <a:t> Xây dựng văn hóa trong chính trị và kinh tế</a:t>
            </a:r>
            <a:endParaRPr lang="en-US" sz="3600" i="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0" fill="hold"/>
                                        <p:tgtEl>
                                          <p:spTgt spid="3"/>
                                        </p:tgtEl>
                                        <p:attrNameLst>
                                          <p:attrName>ppt_x</p:attrName>
                                        </p:attrNameLst>
                                      </p:cBhvr>
                                      <p:tavLst>
                                        <p:tav tm="0">
                                          <p:val>
                                            <p:strVal val="#ppt_x"/>
                                          </p:val>
                                        </p:tav>
                                        <p:tav tm="100000">
                                          <p:val>
                                            <p:strVal val="#ppt_x"/>
                                          </p:val>
                                        </p:tav>
                                      </p:tavLst>
                                    </p:anim>
                                    <p:anim calcmode="lin" valueType="num">
                                      <p:cBhvr additive="base">
                                        <p:cTn id="14"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p:cNvSpPr>
            <a:spLocks noChangeArrowheads="1"/>
          </p:cNvSpPr>
          <p:nvPr/>
        </p:nvSpPr>
        <p:spPr bwMode="auto">
          <a:xfrm>
            <a:off x="685800" y="762000"/>
            <a:ext cx="7010400" cy="646113"/>
          </a:xfrm>
          <a:prstGeom prst="rect">
            <a:avLst/>
          </a:prstGeom>
          <a:noFill/>
          <a:ln w="9525">
            <a:noFill/>
            <a:miter lim="800000"/>
            <a:headEnd/>
            <a:tailEnd/>
          </a:ln>
        </p:spPr>
        <p:txBody>
          <a:bodyPr>
            <a:spAutoFit/>
          </a:bodyPr>
          <a:lstStyle/>
          <a:p>
            <a:r>
              <a:rPr lang="en-US" sz="3600">
                <a:solidFill>
                  <a:srgbClr val="4DF709"/>
                </a:solidFill>
              </a:rPr>
              <a:t>3. Những nhiệm vụ cụ thể (6 NV)</a:t>
            </a:r>
          </a:p>
        </p:txBody>
      </p:sp>
      <p:sp>
        <p:nvSpPr>
          <p:cNvPr id="50177" name="Rectangle 1"/>
          <p:cNvSpPr>
            <a:spLocks noChangeArrowheads="1"/>
          </p:cNvSpPr>
          <p:nvPr/>
        </p:nvSpPr>
        <p:spPr bwMode="auto">
          <a:xfrm>
            <a:off x="762000" y="1676400"/>
            <a:ext cx="8077200" cy="1200150"/>
          </a:xfrm>
          <a:prstGeom prst="rect">
            <a:avLst/>
          </a:prstGeom>
          <a:noFill/>
          <a:ln w="9525">
            <a:noFill/>
            <a:miter lim="800000"/>
            <a:headEnd/>
            <a:tailEnd/>
          </a:ln>
        </p:spPr>
        <p:txBody>
          <a:bodyPr anchor="ctr">
            <a:spAutoFit/>
          </a:bodyPr>
          <a:lstStyle/>
          <a:p>
            <a:pPr indent="114300" algn="just" eaLnBrk="1" hangingPunct="1"/>
            <a:r>
              <a:rPr lang="en-US" sz="3600" i="1">
                <a:ea typeface="Calibri" pitchFamily="34" charset="0"/>
                <a:cs typeface="Times New Roman" pitchFamily="18" charset="0"/>
              </a:rPr>
              <a:t>3.4. Nâng cao chất lượng, hiệu quả hoạt động văn hóa</a:t>
            </a:r>
            <a:endParaRPr lang="en-US" sz="4400" i="1">
              <a:latin typeface="Arial" charset="0"/>
              <a:ea typeface="Calibri" pitchFamily="34" charset="0"/>
              <a:cs typeface="Arial" charset="0"/>
            </a:endParaRPr>
          </a:p>
        </p:txBody>
      </p:sp>
      <p:sp>
        <p:nvSpPr>
          <p:cNvPr id="50178" name="Rectangle 2"/>
          <p:cNvSpPr>
            <a:spLocks noChangeArrowheads="1"/>
          </p:cNvSpPr>
          <p:nvPr/>
        </p:nvSpPr>
        <p:spPr bwMode="auto">
          <a:xfrm>
            <a:off x="762000" y="3122613"/>
            <a:ext cx="8077200" cy="1754187"/>
          </a:xfrm>
          <a:prstGeom prst="rect">
            <a:avLst/>
          </a:prstGeom>
          <a:noFill/>
          <a:ln w="9525">
            <a:noFill/>
            <a:miter lim="800000"/>
            <a:headEnd/>
            <a:tailEnd/>
          </a:ln>
        </p:spPr>
        <p:txBody>
          <a:bodyPr anchor="ctr">
            <a:spAutoFit/>
          </a:bodyPr>
          <a:lstStyle/>
          <a:p>
            <a:pPr indent="114300" algn="just" eaLnBrk="1" hangingPunct="1"/>
            <a:r>
              <a:rPr lang="en-US" sz="3600" i="1">
                <a:ea typeface="Calibri" pitchFamily="34" charset="0"/>
                <a:cs typeface="Times New Roman" pitchFamily="18" charset="0"/>
              </a:rPr>
              <a:t>3.</a:t>
            </a:r>
            <a:r>
              <a:rPr lang="vi-VN" sz="3600" i="1">
                <a:ea typeface="Calibri" pitchFamily="34" charset="0"/>
                <a:cs typeface="Times New Roman" pitchFamily="18" charset="0"/>
              </a:rPr>
              <a:t>5. Phát triển công nghiệp văn hóa đi đôi với xây dựng, hoàn thiện thị trường văn hóa</a:t>
            </a:r>
            <a:endParaRPr lang="vi-VN" sz="3600" i="1">
              <a:latin typeface="Arial" charset="0"/>
              <a:ea typeface="Calibri" pitchFamily="34" charset="0"/>
              <a:cs typeface="Arial" charset="0"/>
            </a:endParaRPr>
          </a:p>
        </p:txBody>
      </p:sp>
      <p:sp>
        <p:nvSpPr>
          <p:cNvPr id="50179" name="Rectangle 3"/>
          <p:cNvSpPr>
            <a:spLocks noChangeArrowheads="1"/>
          </p:cNvSpPr>
          <p:nvPr/>
        </p:nvSpPr>
        <p:spPr bwMode="auto">
          <a:xfrm>
            <a:off x="762000" y="5124450"/>
            <a:ext cx="8001000" cy="1200150"/>
          </a:xfrm>
          <a:prstGeom prst="rect">
            <a:avLst/>
          </a:prstGeom>
          <a:noFill/>
          <a:ln w="9525">
            <a:noFill/>
            <a:miter lim="800000"/>
            <a:headEnd/>
            <a:tailEnd/>
          </a:ln>
        </p:spPr>
        <p:txBody>
          <a:bodyPr anchor="ctr">
            <a:spAutoFit/>
          </a:bodyPr>
          <a:lstStyle/>
          <a:p>
            <a:pPr indent="114300" algn="just" eaLnBrk="1" hangingPunct="1"/>
            <a:r>
              <a:rPr lang="en-US" sz="3600" i="1">
                <a:ea typeface="Calibri" pitchFamily="34" charset="0"/>
                <a:cs typeface="Times New Roman" pitchFamily="18" charset="0"/>
              </a:rPr>
              <a:t>3.6. Chủ động hội nhập quốc tế về văn hóa, tiếp thu tinh hoa văn hóa nhân loại </a:t>
            </a:r>
            <a:endParaRPr lang="en-US" sz="3600" i="1">
              <a:latin typeface="Arial" charset="0"/>
              <a:ea typeface="Calibri" pitchFamily="34"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0177"/>
                                        </p:tgtEl>
                                        <p:attrNameLst>
                                          <p:attrName>style.visibility</p:attrName>
                                        </p:attrNameLst>
                                      </p:cBhvr>
                                      <p:to>
                                        <p:strVal val="visible"/>
                                      </p:to>
                                    </p:set>
                                    <p:animEffect transition="in" filter="fade">
                                      <p:cBhvr>
                                        <p:cTn id="7" dur="1000"/>
                                        <p:tgtEl>
                                          <p:spTgt spid="50177"/>
                                        </p:tgtEl>
                                      </p:cBhvr>
                                    </p:animEffect>
                                    <p:anim calcmode="lin" valueType="num">
                                      <p:cBhvr>
                                        <p:cTn id="8" dur="1000" fill="hold"/>
                                        <p:tgtEl>
                                          <p:spTgt spid="50177"/>
                                        </p:tgtEl>
                                        <p:attrNameLst>
                                          <p:attrName>ppt_x</p:attrName>
                                        </p:attrNameLst>
                                      </p:cBhvr>
                                      <p:tavLst>
                                        <p:tav tm="0">
                                          <p:val>
                                            <p:strVal val="#ppt_x"/>
                                          </p:val>
                                        </p:tav>
                                        <p:tav tm="100000">
                                          <p:val>
                                            <p:strVal val="#ppt_x"/>
                                          </p:val>
                                        </p:tav>
                                      </p:tavLst>
                                    </p:anim>
                                    <p:anim calcmode="lin" valueType="num">
                                      <p:cBhvr>
                                        <p:cTn id="9" dur="1000" fill="hold"/>
                                        <p:tgtEl>
                                          <p:spTgt spid="5017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0178"/>
                                        </p:tgtEl>
                                        <p:attrNameLst>
                                          <p:attrName>style.visibility</p:attrName>
                                        </p:attrNameLst>
                                      </p:cBhvr>
                                      <p:to>
                                        <p:strVal val="visible"/>
                                      </p:to>
                                    </p:set>
                                    <p:anim calcmode="lin" valueType="num">
                                      <p:cBhvr>
                                        <p:cTn id="14" dur="1000" fill="hold"/>
                                        <p:tgtEl>
                                          <p:spTgt spid="50178"/>
                                        </p:tgtEl>
                                        <p:attrNameLst>
                                          <p:attrName>ppt_w</p:attrName>
                                        </p:attrNameLst>
                                      </p:cBhvr>
                                      <p:tavLst>
                                        <p:tav tm="0">
                                          <p:val>
                                            <p:strVal val="#ppt_w*0.70"/>
                                          </p:val>
                                        </p:tav>
                                        <p:tav tm="100000">
                                          <p:val>
                                            <p:strVal val="#ppt_w"/>
                                          </p:val>
                                        </p:tav>
                                      </p:tavLst>
                                    </p:anim>
                                    <p:anim calcmode="lin" valueType="num">
                                      <p:cBhvr>
                                        <p:cTn id="15" dur="1000" fill="hold"/>
                                        <p:tgtEl>
                                          <p:spTgt spid="50178"/>
                                        </p:tgtEl>
                                        <p:attrNameLst>
                                          <p:attrName>ppt_h</p:attrName>
                                        </p:attrNameLst>
                                      </p:cBhvr>
                                      <p:tavLst>
                                        <p:tav tm="0">
                                          <p:val>
                                            <p:strVal val="#ppt_h"/>
                                          </p:val>
                                        </p:tav>
                                        <p:tav tm="100000">
                                          <p:val>
                                            <p:strVal val="#ppt_h"/>
                                          </p:val>
                                        </p:tav>
                                      </p:tavLst>
                                    </p:anim>
                                    <p:animEffect transition="in" filter="fade">
                                      <p:cBhvr>
                                        <p:cTn id="16" dur="1000"/>
                                        <p:tgtEl>
                                          <p:spTgt spid="50178"/>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0179"/>
                                        </p:tgtEl>
                                        <p:attrNameLst>
                                          <p:attrName>style.visibility</p:attrName>
                                        </p:attrNameLst>
                                      </p:cBhvr>
                                      <p:to>
                                        <p:strVal val="visible"/>
                                      </p:to>
                                    </p:set>
                                    <p:animEffect transition="in" filter="fade">
                                      <p:cBhvr>
                                        <p:cTn id="21" dur="1000"/>
                                        <p:tgtEl>
                                          <p:spTgt spid="50179"/>
                                        </p:tgtEl>
                                      </p:cBhvr>
                                    </p:animEffect>
                                    <p:anim calcmode="lin" valueType="num">
                                      <p:cBhvr>
                                        <p:cTn id="22" dur="1000" fill="hold"/>
                                        <p:tgtEl>
                                          <p:spTgt spid="50179"/>
                                        </p:tgtEl>
                                        <p:attrNameLst>
                                          <p:attrName>ppt_x</p:attrName>
                                        </p:attrNameLst>
                                      </p:cBhvr>
                                      <p:tavLst>
                                        <p:tav tm="0">
                                          <p:val>
                                            <p:strVal val="#ppt_x"/>
                                          </p:val>
                                        </p:tav>
                                        <p:tav tm="100000">
                                          <p:val>
                                            <p:strVal val="#ppt_x"/>
                                          </p:val>
                                        </p:tav>
                                      </p:tavLst>
                                    </p:anim>
                                    <p:anim calcmode="lin" valueType="num">
                                      <p:cBhvr>
                                        <p:cTn id="23" dur="1000" fill="hold"/>
                                        <p:tgtEl>
                                          <p:spTgt spid="501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7" grpId="0"/>
      <p:bldP spid="50178" grpId="0"/>
      <p:bldP spid="5017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noChangeArrowheads="1"/>
          </p:cNvSpPr>
          <p:nvPr>
            <p:ph idx="1"/>
          </p:nvPr>
        </p:nvSpPr>
        <p:spPr>
          <a:xfrm>
            <a:off x="838200" y="1295400"/>
            <a:ext cx="7848600" cy="2667000"/>
          </a:xfrm>
        </p:spPr>
        <p:txBody>
          <a:bodyPr/>
          <a:lstStyle/>
          <a:p>
            <a:pPr algn="ctr" eaLnBrk="1" hangingPunct="1">
              <a:lnSpc>
                <a:spcPct val="90000"/>
              </a:lnSpc>
              <a:defRPr/>
            </a:pPr>
            <a:endParaRPr lang="en-US" sz="2400" b="1" dirty="0" smtClean="0">
              <a:solidFill>
                <a:srgbClr val="FFFF00"/>
              </a:solidFill>
            </a:endParaRPr>
          </a:p>
          <a:p>
            <a:pPr algn="ctr" eaLnBrk="1" hangingPunct="1">
              <a:lnSpc>
                <a:spcPct val="90000"/>
              </a:lnSpc>
              <a:defRPr/>
            </a:pPr>
            <a:endParaRPr lang="en-US" sz="2400" b="1" dirty="0" smtClean="0">
              <a:solidFill>
                <a:srgbClr val="FFFF00"/>
              </a:solidFill>
            </a:endParaRPr>
          </a:p>
          <a:p>
            <a:pPr algn="ctr" eaLnBrk="1" hangingPunct="1">
              <a:lnSpc>
                <a:spcPct val="90000"/>
              </a:lnSpc>
              <a:defRPr/>
            </a:pPr>
            <a:endParaRPr lang="en-US" sz="2400" b="1" dirty="0" smtClean="0">
              <a:solidFill>
                <a:srgbClr val="FFFF00"/>
              </a:solidFill>
            </a:endParaRPr>
          </a:p>
          <a:p>
            <a:pPr algn="ctr" eaLnBrk="1" hangingPunct="1">
              <a:lnSpc>
                <a:spcPct val="90000"/>
              </a:lnSpc>
              <a:buFont typeface="Wingdings" pitchFamily="2" charset="2"/>
              <a:buNone/>
              <a:defRPr/>
            </a:pPr>
            <a:r>
              <a:rPr lang="en-US" sz="4400" b="1" dirty="0" smtClean="0">
                <a:solidFill>
                  <a:srgbClr val="FFFF00"/>
                </a:solidFill>
                <a:effectLst/>
              </a:rPr>
              <a:t>CẢM ƠN!</a:t>
            </a:r>
            <a:br>
              <a:rPr lang="en-US" sz="4400" b="1" dirty="0" smtClean="0">
                <a:solidFill>
                  <a:srgbClr val="FFFF00"/>
                </a:solidFill>
                <a:effectLst/>
              </a:rPr>
            </a:br>
            <a:endParaRPr lang="en-US" sz="4400" b="1" dirty="0" smtClean="0">
              <a:solidFill>
                <a:srgbClr val="FFFF00"/>
              </a:solidFill>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651</TotalTime>
  <Words>3285</Words>
  <Application>Microsoft Office PowerPoint</Application>
  <PresentationFormat>On-screen Show (4:3)</PresentationFormat>
  <Paragraphs>381</Paragraphs>
  <Slides>56</Slides>
  <Notes>1</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Technic</vt:lpstr>
      <vt:lpstr>Slide 1</vt:lpstr>
      <vt:lpstr>NỘI DUNG</vt:lpstr>
      <vt:lpstr>Slide 3</vt:lpstr>
      <vt:lpstr>Slide 4</vt:lpstr>
      <vt:lpstr>Slide 5</vt:lpstr>
      <vt:lpstr>Slide 6</vt:lpstr>
      <vt:lpstr>Slide 7</vt:lpstr>
      <vt:lpstr>Slide 8</vt:lpstr>
      <vt:lpstr>Slide 9</vt:lpstr>
      <vt:lpstr>Slide 10</vt:lpstr>
      <vt:lpstr>Slide 11</vt:lpstr>
      <vt:lpstr>Slide 12</vt:lpstr>
      <vt:lpstr>Slide 13</vt:lpstr>
      <vt:lpstr> 1.3. Quá trình phát triển tư duy lý luận của Đ… </vt:lpstr>
      <vt:lpstr>Slide 15</vt:lpstr>
      <vt:lpstr>Slide 16</vt:lpstr>
      <vt:lpstr>Slide 17</vt:lpstr>
      <vt:lpstr>Slide 18</vt:lpstr>
      <vt:lpstr>Slide 19</vt:lpstr>
      <vt:lpstr>Slide 20</vt:lpstr>
      <vt:lpstr>Slide 21</vt:lpstr>
      <vt:lpstr>Tóm lại: Về cơ sở lý luận</vt:lpstr>
      <vt:lpstr>2. Cô sôû thöïc tieãn a. Boái caûnh quoác teá – Những cơ hội và thách thức</vt:lpstr>
      <vt:lpstr>Slide 24</vt:lpstr>
      <vt:lpstr>Slide 25</vt:lpstr>
      <vt:lpstr>2. Cô sôû thöïc tieãn</vt:lpstr>
      <vt:lpstr>2. Cô sôû thöïc tieãn</vt:lpstr>
      <vt:lpstr>Slide 28</vt:lpstr>
      <vt:lpstr>Slide 29</vt:lpstr>
      <vt:lpstr>II. Đặc trưng cơ bản của nền VHVN TT, ĐĐBSDT </vt:lpstr>
      <vt:lpstr>Slide 31</vt:lpstr>
      <vt:lpstr>“Những giá trị bền vững và những tinh hoa DT…”</vt:lpstr>
      <vt:lpstr>Những giá trị bền vững và những tinh hoa DT</vt:lpstr>
      <vt:lpstr>III. Phương hướng, quan điểm chỉ đạo và nhiệm vụ  của Đảng về xây dựng nền văn hóa Việt Nam tiên tiến, đậm đà bản sắc dân tộc</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KieuOanh</cp:lastModifiedBy>
  <cp:revision>40</cp:revision>
  <dcterms:created xsi:type="dcterms:W3CDTF">2016-05-17T08:13:31Z</dcterms:created>
  <dcterms:modified xsi:type="dcterms:W3CDTF">2017-09-11T23:23:59Z</dcterms:modified>
</cp:coreProperties>
</file>